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31"/>
  </p:notesMasterIdLst>
  <p:sldIdLst>
    <p:sldId id="823" r:id="rId2"/>
    <p:sldId id="1066" r:id="rId3"/>
    <p:sldId id="1395" r:id="rId4"/>
    <p:sldId id="958" r:id="rId5"/>
    <p:sldId id="1106" r:id="rId6"/>
    <p:sldId id="1433" r:id="rId7"/>
    <p:sldId id="992" r:id="rId8"/>
    <p:sldId id="1434" r:id="rId9"/>
    <p:sldId id="1375" r:id="rId10"/>
    <p:sldId id="257" r:id="rId11"/>
    <p:sldId id="1445" r:id="rId12"/>
    <p:sldId id="1446" r:id="rId13"/>
    <p:sldId id="1436" r:id="rId14"/>
    <p:sldId id="1447" r:id="rId15"/>
    <p:sldId id="1448" r:id="rId16"/>
    <p:sldId id="1347" r:id="rId17"/>
    <p:sldId id="1449" r:id="rId18"/>
    <p:sldId id="1450" r:id="rId19"/>
    <p:sldId id="1437" r:id="rId20"/>
    <p:sldId id="1442" r:id="rId21"/>
    <p:sldId id="1443" r:id="rId22"/>
    <p:sldId id="1319" r:id="rId23"/>
    <p:sldId id="1452" r:id="rId24"/>
    <p:sldId id="1453" r:id="rId25"/>
    <p:sldId id="259" r:id="rId26"/>
    <p:sldId id="1441" r:id="rId27"/>
    <p:sldId id="1440" r:id="rId28"/>
    <p:sldId id="1451" r:id="rId29"/>
    <p:sldId id="133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3" autoAdjust="0"/>
    <p:restoredTop sz="96823" autoAdjust="0"/>
  </p:normalViewPr>
  <p:slideViewPr>
    <p:cSldViewPr>
      <p:cViewPr varScale="1">
        <p:scale>
          <a:sx n="91" d="100"/>
          <a:sy n="91" d="100"/>
        </p:scale>
        <p:origin x="44" y="6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7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338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D9898-D17A-4995-A867-7DB07848A734}" type="datetimeFigureOut">
              <a:rPr lang="en-US" smtClean="0"/>
              <a:t>28-Jun-21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DB1B9-AE8D-46D4-BACF-7349DE631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45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DB1B9-AE8D-46D4-BACF-7349DE63162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419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with a training image corresponding to a remote sensing image of the Ganges delta.</a:t>
            </a:r>
          </a:p>
          <a:p>
            <a:r>
              <a:rPr lang="en-US" baseline="0" dirty="0"/>
              <a:t>It is used to build models that present the same spatial patterns and that respect given data.</a:t>
            </a:r>
          </a:p>
          <a:p>
            <a:r>
              <a:rPr lang="en-US" baseline="0" dirty="0"/>
              <a:t>Several models possible, thus allowing to quantify uncertainty.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4808F-0B8F-43E3-BE3A-090B399B04A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274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7F42-10CC-4308-A504-6435686F6F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99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7F42-10CC-4308-A504-6435686F6F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38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7F42-10CC-4308-A504-6435686F6F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06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7F42-10CC-4308-A504-6435686F6F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48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7F42-10CC-4308-A504-6435686F6F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17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DB1B9-AE8D-46D4-BACF-7349DE63162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890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124200" y="0"/>
            <a:ext cx="5995988" cy="6858000"/>
          </a:xfrm>
          <a:prstGeom prst="rect">
            <a:avLst/>
          </a:prstGeom>
          <a:solidFill>
            <a:srgbClr val="3232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9pPr>
          </a:lstStyle>
          <a:p>
            <a:pPr>
              <a:defRPr/>
            </a:pPr>
            <a:endParaRPr lang="fr-CH" altLang="fr-FR"/>
          </a:p>
        </p:txBody>
      </p:sp>
      <p:pic>
        <p:nvPicPr>
          <p:cNvPr id="10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2672" y="-745714"/>
            <a:ext cx="6012305" cy="4008203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3124200" cy="6858000"/>
          </a:xfrm>
          <a:prstGeom prst="rect">
            <a:avLst/>
          </a:prstGeom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9pPr>
          </a:lstStyle>
          <a:p>
            <a:pPr>
              <a:defRPr/>
            </a:pPr>
            <a:endParaRPr lang="fr-CH" altLang="fr-FR"/>
          </a:p>
        </p:txBody>
      </p:sp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371600" y="3657600"/>
            <a:ext cx="7391400" cy="1905000"/>
          </a:xfrm>
        </p:spPr>
        <p:txBody>
          <a:bodyPr anchor="t"/>
          <a:lstStyle>
            <a:lvl1pPr algn="l">
              <a:defRPr sz="3600"/>
            </a:lvl1pPr>
          </a:lstStyle>
          <a:p>
            <a:pPr lvl="0"/>
            <a:r>
              <a:rPr lang="fr-FR" altLang="fr-FR" noProof="0"/>
              <a:t>Modifiez le style du titre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895600"/>
            <a:ext cx="7391400" cy="533400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323232"/>
                </a:solidFill>
              </a:defRPr>
            </a:lvl1pPr>
          </a:lstStyle>
          <a:p>
            <a:pPr lvl="0"/>
            <a:r>
              <a:rPr lang="fr-FR" altLang="fr-FR" noProof="0"/>
              <a:t>Modifiez le style des sous-titres du masque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7913688" y="6229350"/>
            <a:ext cx="1004887" cy="244475"/>
          </a:xfrm>
        </p:spPr>
        <p:txBody>
          <a:bodyPr wrap="none" anchor="ctr">
            <a:spAutoFit/>
          </a:bodyPr>
          <a:lstStyle>
            <a:lvl1pPr>
              <a:defRPr/>
            </a:lvl1pPr>
          </a:lstStyle>
          <a:p>
            <a:fld id="{9C2AC99D-5E5B-44A8-83DF-2B4EB6C30F93}" type="datetimeFigureOut">
              <a:rPr lang="en-US" smtClean="0"/>
              <a:t>28-Jun-21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38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spcAft>
                <a:spcPts val="6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6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6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6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6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AC99D-5E5B-44A8-83DF-2B4EB6C30F93}" type="datetimeFigureOut">
              <a:rPr lang="en-US" smtClean="0"/>
              <a:t>28-Jun-21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AF0007-C4CC-4031-9D1F-5216DF6ECB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019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43700" y="457200"/>
            <a:ext cx="2171700" cy="54102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28600" y="457200"/>
            <a:ext cx="6362700" cy="5410200"/>
          </a:xfrm>
        </p:spPr>
        <p:txBody>
          <a:bodyPr vert="eaVert"/>
          <a:lstStyle>
            <a:lvl1pPr>
              <a:spcAft>
                <a:spcPts val="6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6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6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6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6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AC99D-5E5B-44A8-83DF-2B4EB6C30F93}" type="datetimeFigureOut">
              <a:rPr lang="en-US" smtClean="0"/>
              <a:t>28-Jun-21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AF0007-C4CC-4031-9D1F-5216DF6ECB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24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6724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8686800" cy="117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altLang="fr-FR" noProof="0" dirty="0" err="1"/>
              <a:t>Modifiez</a:t>
            </a:r>
            <a:r>
              <a:rPr lang="en-US" altLang="fr-FR" noProof="0" dirty="0"/>
              <a:t> le style du </a:t>
            </a:r>
            <a:r>
              <a:rPr lang="en-US" altLang="fr-FR" noProof="0" dirty="0" err="1"/>
              <a:t>titre</a:t>
            </a:r>
            <a:endParaRPr lang="en-US" altLang="fr-FR" noProof="0" dirty="0"/>
          </a:p>
        </p:txBody>
      </p:sp>
      <p:sp>
        <p:nvSpPr>
          <p:cNvPr id="5" name="Espace réservé du contenu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8686800" cy="5225752"/>
          </a:xfrm>
        </p:spPr>
        <p:txBody>
          <a:bodyPr/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 err="1"/>
              <a:t>Modifiez</a:t>
            </a:r>
            <a:r>
              <a:rPr lang="en-US" noProof="0" dirty="0"/>
              <a:t>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118475" y="44450"/>
            <a:ext cx="815975" cy="309563"/>
          </a:xfrm>
        </p:spPr>
        <p:txBody>
          <a:bodyPr/>
          <a:lstStyle>
            <a:lvl1pPr>
              <a:defRPr/>
            </a:lvl1pPr>
          </a:lstStyle>
          <a:p>
            <a:fld id="{C0AF0007-C4CC-4031-9D1F-5216DF6ECB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43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247338" y="127989"/>
            <a:ext cx="8672375" cy="56905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562815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9119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272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0" y="44624"/>
            <a:ext cx="8686800" cy="9906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600" y="1196752"/>
            <a:ext cx="8686800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AC99D-5E5B-44A8-83DF-2B4EB6C30F93}" type="datetimeFigureOut">
              <a:rPr lang="en-US" smtClean="0"/>
              <a:t>28-Jun-21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AF0007-C4CC-4031-9D1F-5216DF6ECB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6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AC99D-5E5B-44A8-83DF-2B4EB6C30F93}" type="datetimeFigureOut">
              <a:rPr lang="en-US" smtClean="0"/>
              <a:t>28-Jun-21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AF0007-C4CC-4031-9D1F-5216DF6ECB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53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28600" y="1524000"/>
            <a:ext cx="4267200" cy="43434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267200" cy="43434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AC99D-5E5B-44A8-83DF-2B4EB6C30F93}" type="datetimeFigureOut">
              <a:rPr lang="en-US" smtClean="0"/>
              <a:t>28-Jun-21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AF0007-C4CC-4031-9D1F-5216DF6ECB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96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AC99D-5E5B-44A8-83DF-2B4EB6C30F93}" type="datetimeFigureOut">
              <a:rPr lang="en-US" smtClean="0"/>
              <a:t>28-Jun-21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AF0007-C4CC-4031-9D1F-5216DF6ECB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1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AC99D-5E5B-44A8-83DF-2B4EB6C30F93}" type="datetimeFigureOut">
              <a:rPr lang="en-US" smtClean="0"/>
              <a:t>28-Jun-21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AF0007-C4CC-4031-9D1F-5216DF6ECB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416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AC99D-5E5B-44A8-83DF-2B4EB6C30F93}" type="datetimeFigureOut">
              <a:rPr lang="en-US" smtClean="0"/>
              <a:t>28-Jun-21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AF0007-C4CC-4031-9D1F-5216DF6ECB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406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6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AC99D-5E5B-44A8-83DF-2B4EB6C30F93}" type="datetimeFigureOut">
              <a:rPr lang="en-US" smtClean="0"/>
              <a:t>28-Jun-21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AF0007-C4CC-4031-9D1F-5216DF6ECB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363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  <a:endParaRPr lang="fr-CH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AC99D-5E5B-44A8-83DF-2B4EB6C30F93}" type="datetimeFigureOut">
              <a:rPr lang="en-US" smtClean="0"/>
              <a:t>28-Jun-21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AF0007-C4CC-4031-9D1F-5216DF6ECB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948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Macintosh%20HD:Users:jgrosse:Desktop:logoUNIL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0" y="6019800"/>
            <a:ext cx="3111500" cy="838200"/>
          </a:xfrm>
          <a:prstGeom prst="rect">
            <a:avLst/>
          </a:prstGeom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9pPr>
          </a:lstStyle>
          <a:p>
            <a:pPr>
              <a:defRPr/>
            </a:pPr>
            <a:endParaRPr lang="fr-CH" altLang="fr-FR"/>
          </a:p>
        </p:txBody>
      </p:sp>
      <p:sp>
        <p:nvSpPr>
          <p:cNvPr id="1027" name="Rectangle 9"/>
          <p:cNvSpPr>
            <a:spLocks noChangeArrowheads="1"/>
          </p:cNvSpPr>
          <p:nvPr/>
        </p:nvSpPr>
        <p:spPr bwMode="auto">
          <a:xfrm>
            <a:off x="3111500" y="6019800"/>
            <a:ext cx="6032500" cy="838200"/>
          </a:xfrm>
          <a:prstGeom prst="rect">
            <a:avLst/>
          </a:prstGeom>
          <a:solidFill>
            <a:srgbClr val="3232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9pPr>
          </a:lstStyle>
          <a:p>
            <a:pPr>
              <a:defRPr/>
            </a:pPr>
            <a:endParaRPr lang="fr-CH" altLang="fr-FR"/>
          </a:p>
        </p:txBody>
      </p:sp>
      <p:pic>
        <p:nvPicPr>
          <p:cNvPr id="1028" name="Picture 15" descr="ppt2final3.png                                                 05D47BE1Macintosh HD                   BBA3E165: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007100"/>
            <a:ext cx="91440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13"/>
          <p:cNvSpPr>
            <a:spLocks noChangeArrowheads="1"/>
          </p:cNvSpPr>
          <p:nvPr/>
        </p:nvSpPr>
        <p:spPr bwMode="auto">
          <a:xfrm>
            <a:off x="381000" y="6019800"/>
            <a:ext cx="2209800" cy="533400"/>
          </a:xfrm>
          <a:prstGeom prst="rect">
            <a:avLst/>
          </a:prstGeom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</a:defRPr>
            </a:lvl9pPr>
          </a:lstStyle>
          <a:p>
            <a:pPr>
              <a:defRPr/>
            </a:pPr>
            <a:endParaRPr lang="fr-CH" altLang="fr-FR"/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457200"/>
            <a:ext cx="8686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et modifiez le titre</a:t>
            </a:r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524000"/>
            <a:ext cx="86868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0" y="62103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9C2AC99D-5E5B-44A8-83DF-2B4EB6C30F93}" type="datetimeFigureOut">
              <a:rPr lang="en-US" smtClean="0"/>
              <a:t>28-Jun-21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210300"/>
            <a:ext cx="403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819400" y="6200775"/>
            <a:ext cx="565150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defRPr sz="1400">
                <a:latin typeface="+mn-lt"/>
              </a:defRPr>
            </a:lvl1pPr>
          </a:lstStyle>
          <a:p>
            <a:fld id="{C0AF0007-C4CC-4031-9D1F-5216DF6ECB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35" name="Picture 12" descr="Macintosh HD:Users:jgrosse:Desktop:logoUNIL.png"/>
          <p:cNvPicPr>
            <a:picLocks noChangeAspect="1" noChangeArrowheads="1"/>
          </p:cNvPicPr>
          <p:nvPr/>
        </p:nvPicPr>
        <p:blipFill>
          <a:blip r:embed="rId19" r:link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500" y="6096000"/>
            <a:ext cx="14605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40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rgbClr val="0099CC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99CC"/>
          </a:solidFill>
          <a:latin typeface="Verdana" panose="020B0604030504040204" pitchFamily="34" charset="0"/>
          <a:ea typeface="ヒラギノ角ゴ Pro W3" pitchFamily="1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99CC"/>
          </a:solidFill>
          <a:latin typeface="Verdana" panose="020B0604030504040204" pitchFamily="34" charset="0"/>
          <a:ea typeface="ヒラギノ角ゴ Pro W3" pitchFamily="1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99CC"/>
          </a:solidFill>
          <a:latin typeface="Verdana" panose="020B0604030504040204" pitchFamily="34" charset="0"/>
          <a:ea typeface="ヒラギノ角ゴ Pro W3" pitchFamily="1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99CC"/>
          </a:solidFill>
          <a:latin typeface="Verdana" panose="020B0604030504040204" pitchFamily="34" charset="0"/>
          <a:ea typeface="ヒラギノ角ゴ Pro W3" pitchFamily="1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99CC"/>
          </a:solidFill>
          <a:latin typeface="Verdana" panose="020B0604030504040204" pitchFamily="34" charset="0"/>
          <a:ea typeface="ヒラギノ角ゴ Pro W3" pitchFamily="1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99CC"/>
          </a:solidFill>
          <a:latin typeface="Verdana" panose="020B0604030504040204" pitchFamily="34" charset="0"/>
          <a:ea typeface="ヒラギノ角ゴ Pro W3" pitchFamily="1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99CC"/>
          </a:solidFill>
          <a:latin typeface="Verdana" panose="020B0604030504040204" pitchFamily="34" charset="0"/>
          <a:ea typeface="ヒラギノ角ゴ Pro W3" pitchFamily="1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99CC"/>
          </a:solidFill>
          <a:latin typeface="Verdana" panose="020B0604030504040204" pitchFamily="34" charset="0"/>
          <a:ea typeface="ヒラギノ角ゴ Pro W3" pitchFamily="1" charset="-128"/>
        </a:defRPr>
      </a:lvl9pPr>
    </p:titleStyle>
    <p:bodyStyle>
      <a:lvl1pPr marL="342900" indent="-342900" algn="l" rtl="0" eaLnBrk="1" fontAlgn="base" hangingPunct="1">
        <a:spcBef>
          <a:spcPct val="35000"/>
        </a:spcBef>
        <a:spcAft>
          <a:spcPct val="0"/>
        </a:spcAft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15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IA-UNIL/G2S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md.copernicus.org/articles/13/2611/2020/" TargetMode="External"/><Relationship Id="rId4" Type="http://schemas.openxmlformats.org/officeDocument/2006/relationships/hyperlink" Target="https://gaia-unil.github.io/G2S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15.tiff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11" Type="http://schemas.openxmlformats.org/officeDocument/2006/relationships/image" Target="../media/image14.wmf"/><Relationship Id="rId5" Type="http://schemas.openxmlformats.org/officeDocument/2006/relationships/oleObject" Target="../embeddings/oleObject1.bin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6.png"/><Relationship Id="rId9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3025775"/>
            <a:ext cx="8382000" cy="1089025"/>
          </a:xfrm>
        </p:spPr>
        <p:txBody>
          <a:bodyPr/>
          <a:lstStyle/>
          <a:p>
            <a:r>
              <a:rPr lang="en-US" sz="2800" dirty="0"/>
              <a:t>A hands-on introduction to Multiple Point Statistics</a:t>
            </a:r>
            <a:endParaRPr lang="en-US" sz="1800" cap="none" spc="-150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4495800"/>
            <a:ext cx="7924800" cy="838200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dirty="0"/>
              <a:t>Gregoire Mariethoz, Mathieu Gravey, Fabio Oriani</a:t>
            </a:r>
          </a:p>
          <a:p>
            <a:pPr>
              <a:spcBef>
                <a:spcPts val="300"/>
              </a:spcBef>
            </a:pPr>
            <a:br>
              <a:rPr lang="en-US" noProof="1"/>
            </a:br>
            <a:r>
              <a:rPr lang="en-US" noProof="1"/>
              <a:t>University of Lausanne, GAIA Lab</a:t>
            </a:r>
          </a:p>
          <a:p>
            <a:pPr>
              <a:spcBef>
                <a:spcPts val="300"/>
              </a:spcBef>
            </a:pP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2385471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3A247F-6CD6-3849-8405-0C5E43377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sequential simulation slow">
            <a:hlinkClick r:id="" action="ppaction://media"/>
            <a:extLst>
              <a:ext uri="{FF2B5EF4-FFF2-40B4-BE49-F238E27FC236}">
                <a16:creationId xmlns:a16="http://schemas.microsoft.com/office/drawing/2014/main" id="{36289DE9-3AEA-42C2-99FE-AAD36DB96B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0000" r="30000" b="28889"/>
          <a:stretch/>
        </p:blipFill>
        <p:spPr>
          <a:xfrm>
            <a:off x="1752600" y="685800"/>
            <a:ext cx="5638800" cy="56388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2AAE70A-4114-7E42-892E-8999CC97850B}"/>
              </a:ext>
            </a:extLst>
          </p:cNvPr>
          <p:cNvSpPr txBox="1"/>
          <p:nvPr/>
        </p:nvSpPr>
        <p:spPr>
          <a:xfrm>
            <a:off x="6553200" y="6447311"/>
            <a:ext cx="23622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Video R. </a:t>
            </a:r>
            <a:r>
              <a:rPr lang="en-US" sz="1350" dirty="0" err="1"/>
              <a:t>Nussbaumer</a:t>
            </a:r>
            <a:r>
              <a:rPr lang="en-US" sz="1350" dirty="0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B172DFB-E9D1-0F49-8598-1E8A91EA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simulation</a:t>
            </a:r>
          </a:p>
        </p:txBody>
      </p:sp>
    </p:spTree>
    <p:extLst>
      <p:ext uri="{BB962C8B-B14F-4D97-AF65-F5344CB8AC3E}">
        <p14:creationId xmlns:p14="http://schemas.microsoft.com/office/powerpoint/2010/main" val="68335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9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Arial" charset="0"/>
                <a:cs typeface="Arial" charset="0"/>
              </a:rPr>
              <a:t>Definition of the data event</a:t>
            </a:r>
            <a:endParaRPr lang="en-US" sz="3200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spcBef>
                <a:spcPts val="1800"/>
              </a:spcBef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Data event constituted of the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closest nodes. Adapts automatically with the density of informed grid nodes. </a:t>
            </a:r>
          </a:p>
          <a:p>
            <a:pPr marL="0" indent="0" eaLnBrk="1" hangingPunct="1">
              <a:spcBef>
                <a:spcPts val="1800"/>
              </a:spcBef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Able to automatically represent multiple scales.</a:t>
            </a:r>
          </a:p>
        </p:txBody>
      </p:sp>
      <p:pic>
        <p:nvPicPr>
          <p:cNvPr id="35845" name="Picture 5" descr="D:\DATA\Documents\Papers\mpsds\mpds_svn\figures\tif\flexible_neighborhood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2971800"/>
            <a:ext cx="7369175" cy="338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3710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be used with continuous variable</a:t>
            </a:r>
          </a:p>
        </p:txBody>
      </p:sp>
      <p:pic>
        <p:nvPicPr>
          <p:cNvPr id="77828" name="Picture 2" descr="f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8075" y="1125538"/>
            <a:ext cx="6892925" cy="497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228600" y="6504801"/>
            <a:ext cx="8991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</a:rPr>
              <a:t>Mariethoz, G., et al. (2010). "The direct sampling method to perform multiple-point geostatistical simulations." </a:t>
            </a:r>
            <a:r>
              <a:rPr lang="en-US" sz="1200" u="sng" dirty="0">
                <a:latin typeface="Segoe UI" panose="020B0502040204020203" pitchFamily="34" charset="0"/>
              </a:rPr>
              <a:t>WRR </a:t>
            </a:r>
            <a:r>
              <a:rPr lang="en-US" sz="1200" b="1" u="sng" dirty="0">
                <a:latin typeface="Segoe UI" panose="020B0502040204020203" pitchFamily="34" charset="0"/>
              </a:rPr>
              <a:t>46</a:t>
            </a:r>
            <a:r>
              <a:rPr lang="en-US" sz="1200" u="sng" dirty="0">
                <a:latin typeface="Segoe UI" panose="020B0502040204020203" pitchFamily="34" charset="0"/>
              </a:rPr>
              <a:t>(11).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3083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 multiple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 descr="D:\DATA\Documents\Projects\2011_sat_images_Matt\3km_reconstructions\figures\tif\patterns_multivariate_v3.t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302" y="1405254"/>
            <a:ext cx="8565998" cy="4690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2304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reeform 63"/>
          <p:cNvSpPr>
            <a:spLocks/>
          </p:cNvSpPr>
          <p:nvPr/>
        </p:nvSpPr>
        <p:spPr bwMode="auto">
          <a:xfrm>
            <a:off x="4787900" y="3379451"/>
            <a:ext cx="1368425" cy="2160587"/>
          </a:xfrm>
          <a:custGeom>
            <a:avLst/>
            <a:gdLst>
              <a:gd name="T0" fmla="*/ 2147483647 w 862"/>
              <a:gd name="T1" fmla="*/ 0 h 1361"/>
              <a:gd name="T2" fmla="*/ 0 w 862"/>
              <a:gd name="T3" fmla="*/ 2147483647 h 1361"/>
              <a:gd name="T4" fmla="*/ 0 w 862"/>
              <a:gd name="T5" fmla="*/ 2147483647 h 1361"/>
              <a:gd name="T6" fmla="*/ 2147483647 w 862"/>
              <a:gd name="T7" fmla="*/ 2147483647 h 1361"/>
              <a:gd name="T8" fmla="*/ 2147483647 w 862"/>
              <a:gd name="T9" fmla="*/ 0 h 13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2"/>
              <a:gd name="T16" fmla="*/ 0 h 1361"/>
              <a:gd name="T17" fmla="*/ 862 w 862"/>
              <a:gd name="T18" fmla="*/ 1361 h 13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2" h="1361">
                <a:moveTo>
                  <a:pt x="862" y="0"/>
                </a:moveTo>
                <a:lnTo>
                  <a:pt x="0" y="91"/>
                </a:lnTo>
                <a:lnTo>
                  <a:pt x="0" y="1361"/>
                </a:lnTo>
                <a:lnTo>
                  <a:pt x="544" y="1361"/>
                </a:lnTo>
                <a:lnTo>
                  <a:pt x="862" y="0"/>
                </a:lnTo>
                <a:close/>
              </a:path>
            </a:pathLst>
          </a:custGeom>
          <a:solidFill>
            <a:srgbClr val="00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07" name="Freeform 61"/>
          <p:cNvSpPr>
            <a:spLocks/>
          </p:cNvSpPr>
          <p:nvPr/>
        </p:nvSpPr>
        <p:spPr bwMode="auto">
          <a:xfrm>
            <a:off x="6516688" y="4531976"/>
            <a:ext cx="2159000" cy="1008062"/>
          </a:xfrm>
          <a:custGeom>
            <a:avLst/>
            <a:gdLst>
              <a:gd name="T0" fmla="*/ 2147483647 w 1360"/>
              <a:gd name="T1" fmla="*/ 0 h 635"/>
              <a:gd name="T2" fmla="*/ 0 w 1360"/>
              <a:gd name="T3" fmla="*/ 2147483647 h 635"/>
              <a:gd name="T4" fmla="*/ 2147483647 w 1360"/>
              <a:gd name="T5" fmla="*/ 2147483647 h 635"/>
              <a:gd name="T6" fmla="*/ 2147483647 w 1360"/>
              <a:gd name="T7" fmla="*/ 2147483647 h 635"/>
              <a:gd name="T8" fmla="*/ 2147483647 w 1360"/>
              <a:gd name="T9" fmla="*/ 0 h 63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60"/>
              <a:gd name="T16" fmla="*/ 0 h 635"/>
              <a:gd name="T17" fmla="*/ 1360 w 1360"/>
              <a:gd name="T18" fmla="*/ 635 h 63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60" h="635">
                <a:moveTo>
                  <a:pt x="90" y="0"/>
                </a:moveTo>
                <a:lnTo>
                  <a:pt x="0" y="635"/>
                </a:lnTo>
                <a:lnTo>
                  <a:pt x="1360" y="635"/>
                </a:lnTo>
                <a:lnTo>
                  <a:pt x="1360" y="91"/>
                </a:lnTo>
                <a:lnTo>
                  <a:pt x="90" y="0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08" name="Freeform 60"/>
          <p:cNvSpPr>
            <a:spLocks/>
          </p:cNvSpPr>
          <p:nvPr/>
        </p:nvSpPr>
        <p:spPr bwMode="auto">
          <a:xfrm>
            <a:off x="5435600" y="3254038"/>
            <a:ext cx="1377950" cy="2286000"/>
          </a:xfrm>
          <a:custGeom>
            <a:avLst/>
            <a:gdLst>
              <a:gd name="T0" fmla="*/ 2147483647 w 868"/>
              <a:gd name="T1" fmla="*/ 2147483647 h 1440"/>
              <a:gd name="T2" fmla="*/ 2147483647 w 868"/>
              <a:gd name="T3" fmla="*/ 2147483647 h 1440"/>
              <a:gd name="T4" fmla="*/ 2147483647 w 868"/>
              <a:gd name="T5" fmla="*/ 2147483647 h 1440"/>
              <a:gd name="T6" fmla="*/ 2147483647 w 868"/>
              <a:gd name="T7" fmla="*/ 2147483647 h 1440"/>
              <a:gd name="T8" fmla="*/ 2147483647 w 868"/>
              <a:gd name="T9" fmla="*/ 2147483647 h 1440"/>
              <a:gd name="T10" fmla="*/ 2147483647 w 868"/>
              <a:gd name="T11" fmla="*/ 2147483647 h 1440"/>
              <a:gd name="T12" fmla="*/ 2147483647 w 868"/>
              <a:gd name="T13" fmla="*/ 2147483647 h 1440"/>
              <a:gd name="T14" fmla="*/ 2147483647 w 868"/>
              <a:gd name="T15" fmla="*/ 2147483647 h 1440"/>
              <a:gd name="T16" fmla="*/ 2147483647 w 868"/>
              <a:gd name="T17" fmla="*/ 2147483647 h 1440"/>
              <a:gd name="T18" fmla="*/ 2147483647 w 868"/>
              <a:gd name="T19" fmla="*/ 2147483647 h 1440"/>
              <a:gd name="T20" fmla="*/ 2147483647 w 868"/>
              <a:gd name="T21" fmla="*/ 2147483647 h 1440"/>
              <a:gd name="T22" fmla="*/ 2147483647 w 868"/>
              <a:gd name="T23" fmla="*/ 2147483647 h 1440"/>
              <a:gd name="T24" fmla="*/ 2147483647 w 868"/>
              <a:gd name="T25" fmla="*/ 2147483647 h 1440"/>
              <a:gd name="T26" fmla="*/ 0 w 868"/>
              <a:gd name="T27" fmla="*/ 2147483647 h 1440"/>
              <a:gd name="T28" fmla="*/ 2147483647 w 868"/>
              <a:gd name="T29" fmla="*/ 2147483647 h 1440"/>
              <a:gd name="T30" fmla="*/ 2147483647 w 868"/>
              <a:gd name="T31" fmla="*/ 2147483647 h 1440"/>
              <a:gd name="T32" fmla="*/ 2147483647 w 868"/>
              <a:gd name="T33" fmla="*/ 2147483647 h 1440"/>
              <a:gd name="T34" fmla="*/ 2147483647 w 868"/>
              <a:gd name="T35" fmla="*/ 2147483647 h 1440"/>
              <a:gd name="T36" fmla="*/ 2147483647 w 868"/>
              <a:gd name="T37" fmla="*/ 2147483647 h 1440"/>
              <a:gd name="T38" fmla="*/ 2147483647 w 868"/>
              <a:gd name="T39" fmla="*/ 2147483647 h 1440"/>
              <a:gd name="T40" fmla="*/ 2147483647 w 868"/>
              <a:gd name="T41" fmla="*/ 2147483647 h 1440"/>
              <a:gd name="T42" fmla="*/ 2147483647 w 868"/>
              <a:gd name="T43" fmla="*/ 2147483647 h 1440"/>
              <a:gd name="T44" fmla="*/ 2147483647 w 868"/>
              <a:gd name="T45" fmla="*/ 2147483647 h 1440"/>
              <a:gd name="T46" fmla="*/ 2147483647 w 868"/>
              <a:gd name="T47" fmla="*/ 2147483647 h 1440"/>
              <a:gd name="T48" fmla="*/ 2147483647 w 868"/>
              <a:gd name="T49" fmla="*/ 2147483647 h 1440"/>
              <a:gd name="T50" fmla="*/ 2147483647 w 868"/>
              <a:gd name="T51" fmla="*/ 2147483647 h 1440"/>
              <a:gd name="T52" fmla="*/ 2147483647 w 868"/>
              <a:gd name="T53" fmla="*/ 2147483647 h 1440"/>
              <a:gd name="T54" fmla="*/ 2147483647 w 868"/>
              <a:gd name="T55" fmla="*/ 2147483647 h 1440"/>
              <a:gd name="T56" fmla="*/ 2147483647 w 868"/>
              <a:gd name="T57" fmla="*/ 2147483647 h 1440"/>
              <a:gd name="T58" fmla="*/ 2147483647 w 868"/>
              <a:gd name="T59" fmla="*/ 2147483647 h 1440"/>
              <a:gd name="T60" fmla="*/ 2147483647 w 868"/>
              <a:gd name="T61" fmla="*/ 2147483647 h 1440"/>
              <a:gd name="T62" fmla="*/ 2147483647 w 868"/>
              <a:gd name="T63" fmla="*/ 2147483647 h 1440"/>
              <a:gd name="T64" fmla="*/ 2147483647 w 868"/>
              <a:gd name="T65" fmla="*/ 2147483647 h 1440"/>
              <a:gd name="T66" fmla="*/ 2147483647 w 868"/>
              <a:gd name="T67" fmla="*/ 2147483647 h 1440"/>
              <a:gd name="T68" fmla="*/ 2147483647 w 868"/>
              <a:gd name="T69" fmla="*/ 2147483647 h 1440"/>
              <a:gd name="T70" fmla="*/ 2147483647 w 868"/>
              <a:gd name="T71" fmla="*/ 0 h 1440"/>
              <a:gd name="T72" fmla="*/ 2147483647 w 868"/>
              <a:gd name="T73" fmla="*/ 2147483647 h 1440"/>
              <a:gd name="T74" fmla="*/ 2147483647 w 868"/>
              <a:gd name="T75" fmla="*/ 2147483647 h 144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868"/>
              <a:gd name="T115" fmla="*/ 0 h 1440"/>
              <a:gd name="T116" fmla="*/ 868 w 868"/>
              <a:gd name="T117" fmla="*/ 1440 h 1440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868" h="1440">
                <a:moveTo>
                  <a:pt x="377" y="138"/>
                </a:moveTo>
                <a:cubicBezTo>
                  <a:pt x="343" y="164"/>
                  <a:pt x="309" y="177"/>
                  <a:pt x="269" y="192"/>
                </a:cubicBezTo>
                <a:cubicBezTo>
                  <a:pt x="258" y="196"/>
                  <a:pt x="249" y="204"/>
                  <a:pt x="239" y="210"/>
                </a:cubicBezTo>
                <a:cubicBezTo>
                  <a:pt x="232" y="215"/>
                  <a:pt x="221" y="228"/>
                  <a:pt x="221" y="228"/>
                </a:cubicBezTo>
                <a:cubicBezTo>
                  <a:pt x="215" y="246"/>
                  <a:pt x="210" y="272"/>
                  <a:pt x="200" y="288"/>
                </a:cubicBezTo>
                <a:cubicBezTo>
                  <a:pt x="191" y="344"/>
                  <a:pt x="214" y="530"/>
                  <a:pt x="167" y="600"/>
                </a:cubicBezTo>
                <a:cubicBezTo>
                  <a:pt x="163" y="625"/>
                  <a:pt x="151" y="645"/>
                  <a:pt x="137" y="666"/>
                </a:cubicBezTo>
                <a:cubicBezTo>
                  <a:pt x="133" y="688"/>
                  <a:pt x="122" y="710"/>
                  <a:pt x="110" y="729"/>
                </a:cubicBezTo>
                <a:cubicBezTo>
                  <a:pt x="105" y="748"/>
                  <a:pt x="96" y="762"/>
                  <a:pt x="89" y="780"/>
                </a:cubicBezTo>
                <a:cubicBezTo>
                  <a:pt x="81" y="801"/>
                  <a:pt x="77" y="824"/>
                  <a:pt x="65" y="843"/>
                </a:cubicBezTo>
                <a:cubicBezTo>
                  <a:pt x="55" y="901"/>
                  <a:pt x="45" y="959"/>
                  <a:pt x="35" y="1017"/>
                </a:cubicBezTo>
                <a:cubicBezTo>
                  <a:pt x="28" y="1103"/>
                  <a:pt x="24" y="1189"/>
                  <a:pt x="14" y="1275"/>
                </a:cubicBezTo>
                <a:cubicBezTo>
                  <a:pt x="14" y="1279"/>
                  <a:pt x="24" y="1410"/>
                  <a:pt x="11" y="1410"/>
                </a:cubicBezTo>
                <a:lnTo>
                  <a:pt x="0" y="1440"/>
                </a:lnTo>
                <a:lnTo>
                  <a:pt x="862" y="1440"/>
                </a:lnTo>
                <a:cubicBezTo>
                  <a:pt x="855" y="1413"/>
                  <a:pt x="854" y="1420"/>
                  <a:pt x="860" y="1383"/>
                </a:cubicBezTo>
                <a:cubicBezTo>
                  <a:pt x="861" y="1377"/>
                  <a:pt x="866" y="1365"/>
                  <a:pt x="866" y="1365"/>
                </a:cubicBezTo>
                <a:cubicBezTo>
                  <a:pt x="863" y="1273"/>
                  <a:pt x="868" y="1177"/>
                  <a:pt x="857" y="1086"/>
                </a:cubicBezTo>
                <a:cubicBezTo>
                  <a:pt x="856" y="1019"/>
                  <a:pt x="857" y="952"/>
                  <a:pt x="854" y="885"/>
                </a:cubicBezTo>
                <a:cubicBezTo>
                  <a:pt x="853" y="873"/>
                  <a:pt x="839" y="867"/>
                  <a:pt x="830" y="858"/>
                </a:cubicBezTo>
                <a:cubicBezTo>
                  <a:pt x="810" y="838"/>
                  <a:pt x="791" y="817"/>
                  <a:pt x="767" y="801"/>
                </a:cubicBezTo>
                <a:cubicBezTo>
                  <a:pt x="755" y="777"/>
                  <a:pt x="762" y="759"/>
                  <a:pt x="761" y="714"/>
                </a:cubicBezTo>
                <a:cubicBezTo>
                  <a:pt x="763" y="673"/>
                  <a:pt x="750" y="574"/>
                  <a:pt x="761" y="531"/>
                </a:cubicBezTo>
                <a:cubicBezTo>
                  <a:pt x="767" y="514"/>
                  <a:pt x="771" y="497"/>
                  <a:pt x="776" y="480"/>
                </a:cubicBezTo>
                <a:cubicBezTo>
                  <a:pt x="778" y="471"/>
                  <a:pt x="782" y="462"/>
                  <a:pt x="785" y="453"/>
                </a:cubicBezTo>
                <a:cubicBezTo>
                  <a:pt x="786" y="450"/>
                  <a:pt x="788" y="444"/>
                  <a:pt x="788" y="444"/>
                </a:cubicBezTo>
                <a:cubicBezTo>
                  <a:pt x="789" y="385"/>
                  <a:pt x="789" y="326"/>
                  <a:pt x="791" y="267"/>
                </a:cubicBezTo>
                <a:cubicBezTo>
                  <a:pt x="792" y="235"/>
                  <a:pt x="785" y="240"/>
                  <a:pt x="803" y="234"/>
                </a:cubicBezTo>
                <a:cubicBezTo>
                  <a:pt x="817" y="213"/>
                  <a:pt x="813" y="223"/>
                  <a:pt x="818" y="207"/>
                </a:cubicBezTo>
                <a:cubicBezTo>
                  <a:pt x="817" y="177"/>
                  <a:pt x="817" y="147"/>
                  <a:pt x="815" y="117"/>
                </a:cubicBezTo>
                <a:cubicBezTo>
                  <a:pt x="814" y="102"/>
                  <a:pt x="803" y="75"/>
                  <a:pt x="803" y="75"/>
                </a:cubicBezTo>
                <a:cubicBezTo>
                  <a:pt x="802" y="62"/>
                  <a:pt x="804" y="49"/>
                  <a:pt x="800" y="36"/>
                </a:cubicBezTo>
                <a:cubicBezTo>
                  <a:pt x="799" y="33"/>
                  <a:pt x="794" y="35"/>
                  <a:pt x="791" y="33"/>
                </a:cubicBezTo>
                <a:cubicBezTo>
                  <a:pt x="769" y="21"/>
                  <a:pt x="779" y="22"/>
                  <a:pt x="758" y="15"/>
                </a:cubicBezTo>
                <a:cubicBezTo>
                  <a:pt x="747" y="12"/>
                  <a:pt x="736" y="9"/>
                  <a:pt x="725" y="6"/>
                </a:cubicBezTo>
                <a:cubicBezTo>
                  <a:pt x="715" y="4"/>
                  <a:pt x="695" y="0"/>
                  <a:pt x="695" y="0"/>
                </a:cubicBezTo>
                <a:cubicBezTo>
                  <a:pt x="650" y="1"/>
                  <a:pt x="604" y="6"/>
                  <a:pt x="560" y="6"/>
                </a:cubicBezTo>
                <a:lnTo>
                  <a:pt x="363" y="125"/>
                </a:lnTo>
              </a:path>
            </a:pathLst>
          </a:cu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09" name="Freeform 58"/>
          <p:cNvSpPr>
            <a:spLocks/>
          </p:cNvSpPr>
          <p:nvPr/>
        </p:nvSpPr>
        <p:spPr bwMode="auto">
          <a:xfrm>
            <a:off x="6572250" y="3104813"/>
            <a:ext cx="2103438" cy="1795463"/>
          </a:xfrm>
          <a:custGeom>
            <a:avLst/>
            <a:gdLst>
              <a:gd name="T0" fmla="*/ 2147483647 w 1325"/>
              <a:gd name="T1" fmla="*/ 2147483647 h 1131"/>
              <a:gd name="T2" fmla="*/ 2147483647 w 1325"/>
              <a:gd name="T3" fmla="*/ 2147483647 h 1131"/>
              <a:gd name="T4" fmla="*/ 2147483647 w 1325"/>
              <a:gd name="T5" fmla="*/ 2147483647 h 1131"/>
              <a:gd name="T6" fmla="*/ 2147483647 w 1325"/>
              <a:gd name="T7" fmla="*/ 2147483647 h 1131"/>
              <a:gd name="T8" fmla="*/ 2147483647 w 1325"/>
              <a:gd name="T9" fmla="*/ 2147483647 h 1131"/>
              <a:gd name="T10" fmla="*/ 2147483647 w 1325"/>
              <a:gd name="T11" fmla="*/ 2147483647 h 1131"/>
              <a:gd name="T12" fmla="*/ 2147483647 w 1325"/>
              <a:gd name="T13" fmla="*/ 2147483647 h 1131"/>
              <a:gd name="T14" fmla="*/ 2147483647 w 1325"/>
              <a:gd name="T15" fmla="*/ 2147483647 h 1131"/>
              <a:gd name="T16" fmla="*/ 2147483647 w 1325"/>
              <a:gd name="T17" fmla="*/ 2147483647 h 1131"/>
              <a:gd name="T18" fmla="*/ 2147483647 w 1325"/>
              <a:gd name="T19" fmla="*/ 2147483647 h 1131"/>
              <a:gd name="T20" fmla="*/ 2147483647 w 1325"/>
              <a:gd name="T21" fmla="*/ 2147483647 h 1131"/>
              <a:gd name="T22" fmla="*/ 2147483647 w 1325"/>
              <a:gd name="T23" fmla="*/ 2147483647 h 1131"/>
              <a:gd name="T24" fmla="*/ 2147483647 w 1325"/>
              <a:gd name="T25" fmla="*/ 2147483647 h 1131"/>
              <a:gd name="T26" fmla="*/ 2147483647 w 1325"/>
              <a:gd name="T27" fmla="*/ 2147483647 h 1131"/>
              <a:gd name="T28" fmla="*/ 2147483647 w 1325"/>
              <a:gd name="T29" fmla="*/ 2147483647 h 1131"/>
              <a:gd name="T30" fmla="*/ 2147483647 w 1325"/>
              <a:gd name="T31" fmla="*/ 2147483647 h 1131"/>
              <a:gd name="T32" fmla="*/ 2147483647 w 1325"/>
              <a:gd name="T33" fmla="*/ 2147483647 h 1131"/>
              <a:gd name="T34" fmla="*/ 2147483647 w 1325"/>
              <a:gd name="T35" fmla="*/ 2147483647 h 1131"/>
              <a:gd name="T36" fmla="*/ 2147483647 w 1325"/>
              <a:gd name="T37" fmla="*/ 2147483647 h 1131"/>
              <a:gd name="T38" fmla="*/ 2147483647 w 1325"/>
              <a:gd name="T39" fmla="*/ 2147483647 h 1131"/>
              <a:gd name="T40" fmla="*/ 2147483647 w 1325"/>
              <a:gd name="T41" fmla="*/ 2147483647 h 1131"/>
              <a:gd name="T42" fmla="*/ 2147483647 w 1325"/>
              <a:gd name="T43" fmla="*/ 2147483647 h 1131"/>
              <a:gd name="T44" fmla="*/ 2147483647 w 1325"/>
              <a:gd name="T45" fmla="*/ 2147483647 h 1131"/>
              <a:gd name="T46" fmla="*/ 2147483647 w 1325"/>
              <a:gd name="T47" fmla="*/ 2147483647 h 1131"/>
              <a:gd name="T48" fmla="*/ 2147483647 w 1325"/>
              <a:gd name="T49" fmla="*/ 2147483647 h 1131"/>
              <a:gd name="T50" fmla="*/ 2147483647 w 1325"/>
              <a:gd name="T51" fmla="*/ 2147483647 h 1131"/>
              <a:gd name="T52" fmla="*/ 2147483647 w 1325"/>
              <a:gd name="T53" fmla="*/ 2147483647 h 1131"/>
              <a:gd name="T54" fmla="*/ 2147483647 w 1325"/>
              <a:gd name="T55" fmla="*/ 2147483647 h 1131"/>
              <a:gd name="T56" fmla="*/ 2147483647 w 1325"/>
              <a:gd name="T57" fmla="*/ 2147483647 h 1131"/>
              <a:gd name="T58" fmla="*/ 2147483647 w 1325"/>
              <a:gd name="T59" fmla="*/ 2147483647 h 1131"/>
              <a:gd name="T60" fmla="*/ 2147483647 w 1325"/>
              <a:gd name="T61" fmla="*/ 2147483647 h 1131"/>
              <a:gd name="T62" fmla="*/ 2147483647 w 1325"/>
              <a:gd name="T63" fmla="*/ 2147483647 h 1131"/>
              <a:gd name="T64" fmla="*/ 2147483647 w 1325"/>
              <a:gd name="T65" fmla="*/ 2147483647 h 1131"/>
              <a:gd name="T66" fmla="*/ 2147483647 w 1325"/>
              <a:gd name="T67" fmla="*/ 0 h 1131"/>
              <a:gd name="T68" fmla="*/ 2147483647 w 1325"/>
              <a:gd name="T69" fmla="*/ 2147483647 h 1131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325"/>
              <a:gd name="T106" fmla="*/ 0 h 1131"/>
              <a:gd name="T107" fmla="*/ 1325 w 1325"/>
              <a:gd name="T108" fmla="*/ 1131 h 1131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325" h="1131">
                <a:moveTo>
                  <a:pt x="1235" y="37"/>
                </a:moveTo>
                <a:lnTo>
                  <a:pt x="1325" y="37"/>
                </a:lnTo>
                <a:lnTo>
                  <a:pt x="1325" y="1126"/>
                </a:lnTo>
                <a:cubicBezTo>
                  <a:pt x="1304" y="1124"/>
                  <a:pt x="1283" y="1128"/>
                  <a:pt x="1262" y="1131"/>
                </a:cubicBezTo>
                <a:cubicBezTo>
                  <a:pt x="1241" y="1130"/>
                  <a:pt x="1221" y="1130"/>
                  <a:pt x="1200" y="1129"/>
                </a:cubicBezTo>
                <a:cubicBezTo>
                  <a:pt x="1189" y="1128"/>
                  <a:pt x="1166" y="1123"/>
                  <a:pt x="1166" y="1123"/>
                </a:cubicBezTo>
                <a:cubicBezTo>
                  <a:pt x="1063" y="1124"/>
                  <a:pt x="966" y="1128"/>
                  <a:pt x="863" y="1129"/>
                </a:cubicBezTo>
                <a:cubicBezTo>
                  <a:pt x="701" y="1128"/>
                  <a:pt x="539" y="1124"/>
                  <a:pt x="377" y="1123"/>
                </a:cubicBezTo>
                <a:cubicBezTo>
                  <a:pt x="357" y="1122"/>
                  <a:pt x="338" y="1118"/>
                  <a:pt x="318" y="1116"/>
                </a:cubicBezTo>
                <a:cubicBezTo>
                  <a:pt x="301" y="1111"/>
                  <a:pt x="284" y="1103"/>
                  <a:pt x="267" y="1101"/>
                </a:cubicBezTo>
                <a:cubicBezTo>
                  <a:pt x="249" y="1092"/>
                  <a:pt x="228" y="1091"/>
                  <a:pt x="209" y="1083"/>
                </a:cubicBezTo>
                <a:cubicBezTo>
                  <a:pt x="186" y="1074"/>
                  <a:pt x="166" y="1058"/>
                  <a:pt x="144" y="1047"/>
                </a:cubicBezTo>
                <a:cubicBezTo>
                  <a:pt x="136" y="1037"/>
                  <a:pt x="121" y="1028"/>
                  <a:pt x="111" y="1020"/>
                </a:cubicBezTo>
                <a:cubicBezTo>
                  <a:pt x="110" y="1014"/>
                  <a:pt x="106" y="1010"/>
                  <a:pt x="102" y="1005"/>
                </a:cubicBezTo>
                <a:cubicBezTo>
                  <a:pt x="101" y="998"/>
                  <a:pt x="97" y="993"/>
                  <a:pt x="93" y="987"/>
                </a:cubicBezTo>
                <a:cubicBezTo>
                  <a:pt x="91" y="978"/>
                  <a:pt x="86" y="974"/>
                  <a:pt x="81" y="967"/>
                </a:cubicBezTo>
                <a:cubicBezTo>
                  <a:pt x="69" y="950"/>
                  <a:pt x="57" y="931"/>
                  <a:pt x="48" y="912"/>
                </a:cubicBezTo>
                <a:cubicBezTo>
                  <a:pt x="46" y="902"/>
                  <a:pt x="41" y="893"/>
                  <a:pt x="35" y="885"/>
                </a:cubicBezTo>
                <a:cubicBezTo>
                  <a:pt x="33" y="879"/>
                  <a:pt x="32" y="874"/>
                  <a:pt x="30" y="868"/>
                </a:cubicBezTo>
                <a:cubicBezTo>
                  <a:pt x="27" y="848"/>
                  <a:pt x="20" y="833"/>
                  <a:pt x="17" y="814"/>
                </a:cubicBezTo>
                <a:cubicBezTo>
                  <a:pt x="15" y="774"/>
                  <a:pt x="21" y="729"/>
                  <a:pt x="12" y="691"/>
                </a:cubicBezTo>
                <a:cubicBezTo>
                  <a:pt x="11" y="662"/>
                  <a:pt x="11" y="632"/>
                  <a:pt x="6" y="603"/>
                </a:cubicBezTo>
                <a:cubicBezTo>
                  <a:pt x="4" y="565"/>
                  <a:pt x="0" y="529"/>
                  <a:pt x="11" y="492"/>
                </a:cubicBezTo>
                <a:cubicBezTo>
                  <a:pt x="12" y="476"/>
                  <a:pt x="17" y="461"/>
                  <a:pt x="23" y="447"/>
                </a:cubicBezTo>
                <a:cubicBezTo>
                  <a:pt x="25" y="435"/>
                  <a:pt x="23" y="441"/>
                  <a:pt x="29" y="427"/>
                </a:cubicBezTo>
                <a:cubicBezTo>
                  <a:pt x="30" y="425"/>
                  <a:pt x="32" y="420"/>
                  <a:pt x="32" y="420"/>
                </a:cubicBezTo>
                <a:cubicBezTo>
                  <a:pt x="33" y="410"/>
                  <a:pt x="33" y="399"/>
                  <a:pt x="38" y="390"/>
                </a:cubicBezTo>
                <a:cubicBezTo>
                  <a:pt x="40" y="379"/>
                  <a:pt x="41" y="373"/>
                  <a:pt x="42" y="361"/>
                </a:cubicBezTo>
                <a:cubicBezTo>
                  <a:pt x="43" y="313"/>
                  <a:pt x="35" y="230"/>
                  <a:pt x="56" y="178"/>
                </a:cubicBezTo>
                <a:cubicBezTo>
                  <a:pt x="59" y="160"/>
                  <a:pt x="65" y="144"/>
                  <a:pt x="71" y="127"/>
                </a:cubicBezTo>
                <a:cubicBezTo>
                  <a:pt x="73" y="107"/>
                  <a:pt x="107" y="60"/>
                  <a:pt x="123" y="49"/>
                </a:cubicBezTo>
                <a:cubicBezTo>
                  <a:pt x="130" y="44"/>
                  <a:pt x="135" y="38"/>
                  <a:pt x="143" y="36"/>
                </a:cubicBezTo>
                <a:cubicBezTo>
                  <a:pt x="151" y="30"/>
                  <a:pt x="157" y="23"/>
                  <a:pt x="167" y="21"/>
                </a:cubicBezTo>
                <a:cubicBezTo>
                  <a:pt x="180" y="12"/>
                  <a:pt x="201" y="5"/>
                  <a:pt x="216" y="0"/>
                </a:cubicBezTo>
                <a:lnTo>
                  <a:pt x="1235" y="37"/>
                </a:lnTo>
                <a:close/>
              </a:path>
            </a:pathLst>
          </a:custGeom>
          <a:solidFill>
            <a:srgbClr val="00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0" name="Freeform 57"/>
          <p:cNvSpPr>
            <a:spLocks/>
          </p:cNvSpPr>
          <p:nvPr/>
        </p:nvSpPr>
        <p:spPr bwMode="auto">
          <a:xfrm>
            <a:off x="7443788" y="2806363"/>
            <a:ext cx="1235075" cy="1365250"/>
          </a:xfrm>
          <a:custGeom>
            <a:avLst/>
            <a:gdLst>
              <a:gd name="T0" fmla="*/ 2147483647 w 778"/>
              <a:gd name="T1" fmla="*/ 2147483647 h 860"/>
              <a:gd name="T2" fmla="*/ 2147483647 w 778"/>
              <a:gd name="T3" fmla="*/ 2147483647 h 860"/>
              <a:gd name="T4" fmla="*/ 2147483647 w 778"/>
              <a:gd name="T5" fmla="*/ 2147483647 h 860"/>
              <a:gd name="T6" fmla="*/ 2147483647 w 778"/>
              <a:gd name="T7" fmla="*/ 2147483647 h 860"/>
              <a:gd name="T8" fmla="*/ 2147483647 w 778"/>
              <a:gd name="T9" fmla="*/ 2147483647 h 860"/>
              <a:gd name="T10" fmla="*/ 2147483647 w 778"/>
              <a:gd name="T11" fmla="*/ 2147483647 h 860"/>
              <a:gd name="T12" fmla="*/ 2147483647 w 778"/>
              <a:gd name="T13" fmla="*/ 2147483647 h 860"/>
              <a:gd name="T14" fmla="*/ 2147483647 w 778"/>
              <a:gd name="T15" fmla="*/ 2147483647 h 860"/>
              <a:gd name="T16" fmla="*/ 2147483647 w 778"/>
              <a:gd name="T17" fmla="*/ 2147483647 h 860"/>
              <a:gd name="T18" fmla="*/ 2147483647 w 778"/>
              <a:gd name="T19" fmla="*/ 2147483647 h 860"/>
              <a:gd name="T20" fmla="*/ 2147483647 w 778"/>
              <a:gd name="T21" fmla="*/ 2147483647 h 860"/>
              <a:gd name="T22" fmla="*/ 2147483647 w 778"/>
              <a:gd name="T23" fmla="*/ 2147483647 h 860"/>
              <a:gd name="T24" fmla="*/ 2147483647 w 778"/>
              <a:gd name="T25" fmla="*/ 2147483647 h 860"/>
              <a:gd name="T26" fmla="*/ 2147483647 w 778"/>
              <a:gd name="T27" fmla="*/ 2147483647 h 860"/>
              <a:gd name="T28" fmla="*/ 2147483647 w 778"/>
              <a:gd name="T29" fmla="*/ 2147483647 h 860"/>
              <a:gd name="T30" fmla="*/ 2147483647 w 778"/>
              <a:gd name="T31" fmla="*/ 2147483647 h 860"/>
              <a:gd name="T32" fmla="*/ 2147483647 w 778"/>
              <a:gd name="T33" fmla="*/ 2147483647 h 860"/>
              <a:gd name="T34" fmla="*/ 2147483647 w 778"/>
              <a:gd name="T35" fmla="*/ 2147483647 h 860"/>
              <a:gd name="T36" fmla="*/ 2147483647 w 778"/>
              <a:gd name="T37" fmla="*/ 2147483647 h 860"/>
              <a:gd name="T38" fmla="*/ 2147483647 w 778"/>
              <a:gd name="T39" fmla="*/ 2147483647 h 860"/>
              <a:gd name="T40" fmla="*/ 2147483647 w 778"/>
              <a:gd name="T41" fmla="*/ 2147483647 h 860"/>
              <a:gd name="T42" fmla="*/ 2147483647 w 778"/>
              <a:gd name="T43" fmla="*/ 2147483647 h 860"/>
              <a:gd name="T44" fmla="*/ 2147483647 w 778"/>
              <a:gd name="T45" fmla="*/ 2147483647 h 860"/>
              <a:gd name="T46" fmla="*/ 2147483647 w 778"/>
              <a:gd name="T47" fmla="*/ 2147483647 h 860"/>
              <a:gd name="T48" fmla="*/ 2147483647 w 778"/>
              <a:gd name="T49" fmla="*/ 2147483647 h 860"/>
              <a:gd name="T50" fmla="*/ 2147483647 w 778"/>
              <a:gd name="T51" fmla="*/ 2147483647 h 860"/>
              <a:gd name="T52" fmla="*/ 2147483647 w 778"/>
              <a:gd name="T53" fmla="*/ 2147483647 h 860"/>
              <a:gd name="T54" fmla="*/ 2147483647 w 778"/>
              <a:gd name="T55" fmla="*/ 2147483647 h 860"/>
              <a:gd name="T56" fmla="*/ 2147483647 w 778"/>
              <a:gd name="T57" fmla="*/ 2147483647 h 860"/>
              <a:gd name="T58" fmla="*/ 2147483647 w 778"/>
              <a:gd name="T59" fmla="*/ 2147483647 h 860"/>
              <a:gd name="T60" fmla="*/ 2147483647 w 778"/>
              <a:gd name="T61" fmla="*/ 2147483647 h 860"/>
              <a:gd name="T62" fmla="*/ 2147483647 w 778"/>
              <a:gd name="T63" fmla="*/ 2147483647 h 860"/>
              <a:gd name="T64" fmla="*/ 0 w 778"/>
              <a:gd name="T65" fmla="*/ 2147483647 h 860"/>
              <a:gd name="T66" fmla="*/ 2147483647 w 778"/>
              <a:gd name="T67" fmla="*/ 2147483647 h 860"/>
              <a:gd name="T68" fmla="*/ 2147483647 w 778"/>
              <a:gd name="T69" fmla="*/ 2147483647 h 860"/>
              <a:gd name="T70" fmla="*/ 2147483647 w 778"/>
              <a:gd name="T71" fmla="*/ 2147483647 h 860"/>
              <a:gd name="T72" fmla="*/ 2147483647 w 778"/>
              <a:gd name="T73" fmla="*/ 2147483647 h 860"/>
              <a:gd name="T74" fmla="*/ 2147483647 w 778"/>
              <a:gd name="T75" fmla="*/ 2147483647 h 860"/>
              <a:gd name="T76" fmla="*/ 2147483647 w 778"/>
              <a:gd name="T77" fmla="*/ 2147483647 h 860"/>
              <a:gd name="T78" fmla="*/ 2147483647 w 778"/>
              <a:gd name="T79" fmla="*/ 2147483647 h 860"/>
              <a:gd name="T80" fmla="*/ 2147483647 w 778"/>
              <a:gd name="T81" fmla="*/ 2147483647 h 860"/>
              <a:gd name="T82" fmla="*/ 2147483647 w 778"/>
              <a:gd name="T83" fmla="*/ 2147483647 h 860"/>
              <a:gd name="T84" fmla="*/ 2147483647 w 778"/>
              <a:gd name="T85" fmla="*/ 2147483647 h 860"/>
              <a:gd name="T86" fmla="*/ 2147483647 w 778"/>
              <a:gd name="T87" fmla="*/ 2147483647 h 860"/>
              <a:gd name="T88" fmla="*/ 2147483647 w 778"/>
              <a:gd name="T89" fmla="*/ 2147483647 h 860"/>
              <a:gd name="T90" fmla="*/ 2147483647 w 778"/>
              <a:gd name="T91" fmla="*/ 2147483647 h 860"/>
              <a:gd name="T92" fmla="*/ 2147483647 w 778"/>
              <a:gd name="T93" fmla="*/ 2147483647 h 860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778"/>
              <a:gd name="T142" fmla="*/ 0 h 860"/>
              <a:gd name="T143" fmla="*/ 778 w 778"/>
              <a:gd name="T144" fmla="*/ 860 h 860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778" h="860">
                <a:moveTo>
                  <a:pt x="486" y="2"/>
                </a:moveTo>
                <a:cubicBezTo>
                  <a:pt x="597" y="0"/>
                  <a:pt x="569" y="1"/>
                  <a:pt x="773" y="2"/>
                </a:cubicBezTo>
                <a:cubicBezTo>
                  <a:pt x="777" y="90"/>
                  <a:pt x="778" y="211"/>
                  <a:pt x="771" y="269"/>
                </a:cubicBezTo>
                <a:cubicBezTo>
                  <a:pt x="768" y="300"/>
                  <a:pt x="749" y="322"/>
                  <a:pt x="729" y="348"/>
                </a:cubicBezTo>
                <a:cubicBezTo>
                  <a:pt x="727" y="356"/>
                  <a:pt x="724" y="362"/>
                  <a:pt x="720" y="369"/>
                </a:cubicBezTo>
                <a:cubicBezTo>
                  <a:pt x="719" y="374"/>
                  <a:pt x="714" y="384"/>
                  <a:pt x="714" y="384"/>
                </a:cubicBezTo>
                <a:cubicBezTo>
                  <a:pt x="712" y="396"/>
                  <a:pt x="709" y="409"/>
                  <a:pt x="705" y="420"/>
                </a:cubicBezTo>
                <a:cubicBezTo>
                  <a:pt x="704" y="438"/>
                  <a:pt x="704" y="451"/>
                  <a:pt x="696" y="467"/>
                </a:cubicBezTo>
                <a:cubicBezTo>
                  <a:pt x="694" y="479"/>
                  <a:pt x="679" y="502"/>
                  <a:pt x="669" y="510"/>
                </a:cubicBezTo>
                <a:cubicBezTo>
                  <a:pt x="658" y="529"/>
                  <a:pt x="633" y="568"/>
                  <a:pt x="617" y="579"/>
                </a:cubicBezTo>
                <a:cubicBezTo>
                  <a:pt x="614" y="584"/>
                  <a:pt x="611" y="588"/>
                  <a:pt x="609" y="593"/>
                </a:cubicBezTo>
                <a:cubicBezTo>
                  <a:pt x="606" y="611"/>
                  <a:pt x="611" y="627"/>
                  <a:pt x="600" y="642"/>
                </a:cubicBezTo>
                <a:cubicBezTo>
                  <a:pt x="599" y="649"/>
                  <a:pt x="594" y="650"/>
                  <a:pt x="591" y="656"/>
                </a:cubicBezTo>
                <a:cubicBezTo>
                  <a:pt x="588" y="674"/>
                  <a:pt x="581" y="688"/>
                  <a:pt x="573" y="704"/>
                </a:cubicBezTo>
                <a:cubicBezTo>
                  <a:pt x="572" y="712"/>
                  <a:pt x="564" y="726"/>
                  <a:pt x="564" y="726"/>
                </a:cubicBezTo>
                <a:cubicBezTo>
                  <a:pt x="562" y="737"/>
                  <a:pt x="562" y="747"/>
                  <a:pt x="560" y="758"/>
                </a:cubicBezTo>
                <a:cubicBezTo>
                  <a:pt x="559" y="773"/>
                  <a:pt x="562" y="794"/>
                  <a:pt x="552" y="807"/>
                </a:cubicBezTo>
                <a:cubicBezTo>
                  <a:pt x="551" y="830"/>
                  <a:pt x="554" y="830"/>
                  <a:pt x="537" y="836"/>
                </a:cubicBezTo>
                <a:cubicBezTo>
                  <a:pt x="532" y="841"/>
                  <a:pt x="526" y="842"/>
                  <a:pt x="519" y="843"/>
                </a:cubicBezTo>
                <a:cubicBezTo>
                  <a:pt x="506" y="850"/>
                  <a:pt x="509" y="848"/>
                  <a:pt x="488" y="849"/>
                </a:cubicBezTo>
                <a:cubicBezTo>
                  <a:pt x="477" y="853"/>
                  <a:pt x="466" y="855"/>
                  <a:pt x="455" y="860"/>
                </a:cubicBezTo>
                <a:cubicBezTo>
                  <a:pt x="372" y="859"/>
                  <a:pt x="303" y="858"/>
                  <a:pt x="225" y="854"/>
                </a:cubicBezTo>
                <a:cubicBezTo>
                  <a:pt x="217" y="851"/>
                  <a:pt x="208" y="849"/>
                  <a:pt x="200" y="848"/>
                </a:cubicBezTo>
                <a:cubicBezTo>
                  <a:pt x="198" y="847"/>
                  <a:pt x="197" y="846"/>
                  <a:pt x="195" y="846"/>
                </a:cubicBezTo>
                <a:cubicBezTo>
                  <a:pt x="192" y="845"/>
                  <a:pt x="188" y="846"/>
                  <a:pt x="185" y="845"/>
                </a:cubicBezTo>
                <a:cubicBezTo>
                  <a:pt x="171" y="841"/>
                  <a:pt x="159" y="830"/>
                  <a:pt x="144" y="827"/>
                </a:cubicBezTo>
                <a:cubicBezTo>
                  <a:pt x="128" y="819"/>
                  <a:pt x="106" y="797"/>
                  <a:pt x="90" y="794"/>
                </a:cubicBezTo>
                <a:cubicBezTo>
                  <a:pt x="81" y="787"/>
                  <a:pt x="73" y="780"/>
                  <a:pt x="63" y="774"/>
                </a:cubicBezTo>
                <a:cubicBezTo>
                  <a:pt x="62" y="766"/>
                  <a:pt x="58" y="767"/>
                  <a:pt x="54" y="761"/>
                </a:cubicBezTo>
                <a:cubicBezTo>
                  <a:pt x="52" y="750"/>
                  <a:pt x="45" y="739"/>
                  <a:pt x="39" y="729"/>
                </a:cubicBezTo>
                <a:cubicBezTo>
                  <a:pt x="37" y="718"/>
                  <a:pt x="28" y="703"/>
                  <a:pt x="20" y="695"/>
                </a:cubicBezTo>
                <a:cubicBezTo>
                  <a:pt x="17" y="674"/>
                  <a:pt x="13" y="650"/>
                  <a:pt x="6" y="630"/>
                </a:cubicBezTo>
                <a:cubicBezTo>
                  <a:pt x="4" y="615"/>
                  <a:pt x="2" y="600"/>
                  <a:pt x="0" y="585"/>
                </a:cubicBezTo>
                <a:cubicBezTo>
                  <a:pt x="2" y="577"/>
                  <a:pt x="2" y="568"/>
                  <a:pt x="5" y="560"/>
                </a:cubicBezTo>
                <a:cubicBezTo>
                  <a:pt x="6" y="536"/>
                  <a:pt x="13" y="522"/>
                  <a:pt x="23" y="501"/>
                </a:cubicBezTo>
                <a:cubicBezTo>
                  <a:pt x="25" y="484"/>
                  <a:pt x="23" y="466"/>
                  <a:pt x="29" y="450"/>
                </a:cubicBezTo>
                <a:cubicBezTo>
                  <a:pt x="31" y="441"/>
                  <a:pt x="40" y="434"/>
                  <a:pt x="44" y="425"/>
                </a:cubicBezTo>
                <a:cubicBezTo>
                  <a:pt x="46" y="413"/>
                  <a:pt x="54" y="408"/>
                  <a:pt x="63" y="401"/>
                </a:cubicBezTo>
                <a:cubicBezTo>
                  <a:pt x="70" y="402"/>
                  <a:pt x="77" y="404"/>
                  <a:pt x="84" y="404"/>
                </a:cubicBezTo>
                <a:lnTo>
                  <a:pt x="323" y="407"/>
                </a:lnTo>
                <a:lnTo>
                  <a:pt x="404" y="396"/>
                </a:lnTo>
                <a:cubicBezTo>
                  <a:pt x="423" y="387"/>
                  <a:pt x="432" y="369"/>
                  <a:pt x="437" y="351"/>
                </a:cubicBezTo>
                <a:cubicBezTo>
                  <a:pt x="438" y="333"/>
                  <a:pt x="439" y="315"/>
                  <a:pt x="443" y="297"/>
                </a:cubicBezTo>
                <a:cubicBezTo>
                  <a:pt x="444" y="283"/>
                  <a:pt x="444" y="269"/>
                  <a:pt x="447" y="255"/>
                </a:cubicBezTo>
                <a:cubicBezTo>
                  <a:pt x="449" y="246"/>
                  <a:pt x="472" y="219"/>
                  <a:pt x="479" y="207"/>
                </a:cubicBezTo>
                <a:cubicBezTo>
                  <a:pt x="478" y="181"/>
                  <a:pt x="483" y="106"/>
                  <a:pt x="474" y="80"/>
                </a:cubicBezTo>
                <a:cubicBezTo>
                  <a:pt x="475" y="61"/>
                  <a:pt x="474" y="43"/>
                  <a:pt x="482" y="26"/>
                </a:cubicBezTo>
              </a:path>
            </a:pathLst>
          </a:cu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1" name="Freeform 54"/>
          <p:cNvSpPr>
            <a:spLocks/>
          </p:cNvSpPr>
          <p:nvPr/>
        </p:nvSpPr>
        <p:spPr bwMode="auto">
          <a:xfrm>
            <a:off x="4703763" y="2801601"/>
            <a:ext cx="3567112" cy="998537"/>
          </a:xfrm>
          <a:custGeom>
            <a:avLst/>
            <a:gdLst>
              <a:gd name="T0" fmla="*/ 2147483647 w 2247"/>
              <a:gd name="T1" fmla="*/ 2147483647 h 629"/>
              <a:gd name="T2" fmla="*/ 2147483647 w 2247"/>
              <a:gd name="T3" fmla="*/ 2147483647 h 629"/>
              <a:gd name="T4" fmla="*/ 2147483647 w 2247"/>
              <a:gd name="T5" fmla="*/ 2147483647 h 629"/>
              <a:gd name="T6" fmla="*/ 2147483647 w 2247"/>
              <a:gd name="T7" fmla="*/ 2147483647 h 629"/>
              <a:gd name="T8" fmla="*/ 2147483647 w 2247"/>
              <a:gd name="T9" fmla="*/ 2147483647 h 629"/>
              <a:gd name="T10" fmla="*/ 2147483647 w 2247"/>
              <a:gd name="T11" fmla="*/ 2147483647 h 629"/>
              <a:gd name="T12" fmla="*/ 2147483647 w 2247"/>
              <a:gd name="T13" fmla="*/ 2147483647 h 629"/>
              <a:gd name="T14" fmla="*/ 2147483647 w 2247"/>
              <a:gd name="T15" fmla="*/ 2147483647 h 629"/>
              <a:gd name="T16" fmla="*/ 2147483647 w 2247"/>
              <a:gd name="T17" fmla="*/ 2147483647 h 629"/>
              <a:gd name="T18" fmla="*/ 2147483647 w 2247"/>
              <a:gd name="T19" fmla="*/ 2147483647 h 629"/>
              <a:gd name="T20" fmla="*/ 2147483647 w 2247"/>
              <a:gd name="T21" fmla="*/ 2147483647 h 629"/>
              <a:gd name="T22" fmla="*/ 2147483647 w 2247"/>
              <a:gd name="T23" fmla="*/ 2147483647 h 629"/>
              <a:gd name="T24" fmla="*/ 2147483647 w 2247"/>
              <a:gd name="T25" fmla="*/ 2147483647 h 62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247"/>
              <a:gd name="T40" fmla="*/ 0 h 629"/>
              <a:gd name="T41" fmla="*/ 2247 w 2247"/>
              <a:gd name="T42" fmla="*/ 629 h 62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247" h="629">
                <a:moveTo>
                  <a:pt x="54" y="626"/>
                </a:moveTo>
                <a:cubicBezTo>
                  <a:pt x="111" y="620"/>
                  <a:pt x="231" y="629"/>
                  <a:pt x="387" y="611"/>
                </a:cubicBezTo>
                <a:cubicBezTo>
                  <a:pt x="435" y="607"/>
                  <a:pt x="486" y="583"/>
                  <a:pt x="532" y="572"/>
                </a:cubicBezTo>
                <a:cubicBezTo>
                  <a:pt x="669" y="544"/>
                  <a:pt x="804" y="511"/>
                  <a:pt x="941" y="503"/>
                </a:cubicBezTo>
                <a:cubicBezTo>
                  <a:pt x="1010" y="484"/>
                  <a:pt x="1076" y="448"/>
                  <a:pt x="1148" y="433"/>
                </a:cubicBezTo>
                <a:cubicBezTo>
                  <a:pt x="1245" y="381"/>
                  <a:pt x="1341" y="320"/>
                  <a:pt x="1443" y="293"/>
                </a:cubicBezTo>
                <a:cubicBezTo>
                  <a:pt x="1483" y="259"/>
                  <a:pt x="1490" y="263"/>
                  <a:pt x="1541" y="274"/>
                </a:cubicBezTo>
                <a:cubicBezTo>
                  <a:pt x="1589" y="295"/>
                  <a:pt x="1614" y="352"/>
                  <a:pt x="1662" y="374"/>
                </a:cubicBezTo>
                <a:cubicBezTo>
                  <a:pt x="1746" y="370"/>
                  <a:pt x="1828" y="426"/>
                  <a:pt x="1912" y="419"/>
                </a:cubicBezTo>
                <a:cubicBezTo>
                  <a:pt x="1936" y="417"/>
                  <a:pt x="2125" y="416"/>
                  <a:pt x="2140" y="407"/>
                </a:cubicBezTo>
                <a:cubicBezTo>
                  <a:pt x="2195" y="372"/>
                  <a:pt x="2157" y="324"/>
                  <a:pt x="2206" y="281"/>
                </a:cubicBezTo>
                <a:cubicBezTo>
                  <a:pt x="2225" y="243"/>
                  <a:pt x="2208" y="49"/>
                  <a:pt x="2214" y="5"/>
                </a:cubicBezTo>
                <a:cubicBezTo>
                  <a:pt x="2247" y="0"/>
                  <a:pt x="0" y="5"/>
                  <a:pt x="53" y="1"/>
                </a:cubicBezTo>
              </a:path>
            </a:pathLst>
          </a:cu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115888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noProof="1">
                <a:latin typeface="Arial" charset="0"/>
                <a:cs typeface="Arial" charset="0"/>
              </a:rPr>
              <a:t>The QS algorithm</a:t>
            </a:r>
            <a:br>
              <a:rPr lang="en-US" sz="3200" noProof="1">
                <a:latin typeface="Arial" charset="0"/>
                <a:cs typeface="Arial" charset="0"/>
              </a:rPr>
            </a:br>
            <a:r>
              <a:rPr lang="en-US" sz="3200" noProof="1">
                <a:latin typeface="Arial" charset="0"/>
                <a:cs typeface="Arial" charset="0"/>
              </a:rPr>
              <a:t>Used today - equivalent to DS but faster</a:t>
            </a:r>
          </a:p>
        </p:txBody>
      </p:sp>
      <p:sp>
        <p:nvSpPr>
          <p:cNvPr id="47113" name="Rectangle 5"/>
          <p:cNvSpPr>
            <a:spLocks noChangeArrowheads="1"/>
          </p:cNvSpPr>
          <p:nvPr/>
        </p:nvSpPr>
        <p:spPr bwMode="auto">
          <a:xfrm>
            <a:off x="2339975" y="3668376"/>
            <a:ext cx="144463" cy="14287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47114" name="Rectangle 6"/>
          <p:cNvSpPr>
            <a:spLocks noChangeArrowheads="1"/>
          </p:cNvSpPr>
          <p:nvPr/>
        </p:nvSpPr>
        <p:spPr bwMode="auto">
          <a:xfrm>
            <a:off x="755650" y="3595351"/>
            <a:ext cx="144463" cy="144462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47115" name="Rectangle 7"/>
          <p:cNvSpPr>
            <a:spLocks noChangeArrowheads="1"/>
          </p:cNvSpPr>
          <p:nvPr/>
        </p:nvSpPr>
        <p:spPr bwMode="auto">
          <a:xfrm>
            <a:off x="1619250" y="5179676"/>
            <a:ext cx="144463" cy="144462"/>
          </a:xfrm>
          <a:prstGeom prst="rect">
            <a:avLst/>
          </a:prstGeom>
          <a:solidFill>
            <a:srgbClr val="00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47116" name="Oval 8"/>
          <p:cNvSpPr>
            <a:spLocks noChangeArrowheads="1"/>
          </p:cNvSpPr>
          <p:nvPr/>
        </p:nvSpPr>
        <p:spPr bwMode="auto">
          <a:xfrm>
            <a:off x="684213" y="2874626"/>
            <a:ext cx="2447925" cy="24495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47117" name="Rectangle 10"/>
          <p:cNvSpPr>
            <a:spLocks noChangeArrowheads="1"/>
          </p:cNvSpPr>
          <p:nvPr/>
        </p:nvSpPr>
        <p:spPr bwMode="auto">
          <a:xfrm>
            <a:off x="179388" y="2804776"/>
            <a:ext cx="3889375" cy="2736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47118" name="Rectangle 16"/>
          <p:cNvSpPr>
            <a:spLocks noChangeArrowheads="1"/>
          </p:cNvSpPr>
          <p:nvPr/>
        </p:nvSpPr>
        <p:spPr bwMode="auto">
          <a:xfrm>
            <a:off x="4787900" y="2803188"/>
            <a:ext cx="3889375" cy="2736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47119" name="Line 17"/>
          <p:cNvSpPr>
            <a:spLocks noChangeShapeType="1"/>
          </p:cNvSpPr>
          <p:nvPr/>
        </p:nvSpPr>
        <p:spPr bwMode="auto">
          <a:xfrm flipH="1">
            <a:off x="1692275" y="4100176"/>
            <a:ext cx="287338" cy="1152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20" name="Line 18"/>
          <p:cNvSpPr>
            <a:spLocks noChangeShapeType="1"/>
          </p:cNvSpPr>
          <p:nvPr/>
        </p:nvSpPr>
        <p:spPr bwMode="auto">
          <a:xfrm flipV="1">
            <a:off x="1979613" y="3741401"/>
            <a:ext cx="431800" cy="358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21" name="Line 19"/>
          <p:cNvSpPr>
            <a:spLocks noChangeShapeType="1"/>
          </p:cNvSpPr>
          <p:nvPr/>
        </p:nvSpPr>
        <p:spPr bwMode="auto">
          <a:xfrm flipH="1" flipV="1">
            <a:off x="827088" y="3668376"/>
            <a:ext cx="1152525" cy="431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22" name="Text Box 20"/>
          <p:cNvSpPr txBox="1">
            <a:spLocks noChangeArrowheads="1"/>
          </p:cNvSpPr>
          <p:nvPr/>
        </p:nvSpPr>
        <p:spPr bwMode="auto">
          <a:xfrm>
            <a:off x="207963" y="2434888"/>
            <a:ext cx="1727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002966"/>
                </a:solidFill>
                <a:latin typeface="Geneva"/>
              </a:rPr>
              <a:t>Simulation</a:t>
            </a:r>
            <a:endParaRPr lang="en-US" sz="2000" b="1" dirty="0">
              <a:solidFill>
                <a:srgbClr val="002966"/>
              </a:solidFill>
              <a:latin typeface="Geneva"/>
            </a:endParaRPr>
          </a:p>
        </p:txBody>
      </p:sp>
      <p:sp>
        <p:nvSpPr>
          <p:cNvPr id="47123" name="Text Box 21"/>
          <p:cNvSpPr txBox="1">
            <a:spLocks noChangeArrowheads="1"/>
          </p:cNvSpPr>
          <p:nvPr/>
        </p:nvSpPr>
        <p:spPr bwMode="auto">
          <a:xfrm>
            <a:off x="2579688" y="2496801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latin typeface="Arial" charset="0"/>
              </a:rPr>
              <a:t>neighborhood</a:t>
            </a:r>
            <a:endParaRPr lang="en-US" sz="1200" dirty="0">
              <a:latin typeface="Arial" charset="0"/>
            </a:endParaRPr>
          </a:p>
        </p:txBody>
      </p:sp>
      <p:sp>
        <p:nvSpPr>
          <p:cNvPr id="47124" name="Line 23"/>
          <p:cNvSpPr>
            <a:spLocks noChangeShapeType="1"/>
          </p:cNvSpPr>
          <p:nvPr/>
        </p:nvSpPr>
        <p:spPr bwMode="auto">
          <a:xfrm flipH="1">
            <a:off x="2484438" y="2660313"/>
            <a:ext cx="142875" cy="3603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46" name="Text Box 49"/>
          <p:cNvSpPr txBox="1">
            <a:spLocks noChangeArrowheads="1"/>
          </p:cNvSpPr>
          <p:nvPr/>
        </p:nvSpPr>
        <p:spPr bwMode="auto">
          <a:xfrm>
            <a:off x="468313" y="5924490"/>
            <a:ext cx="84248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 dirty="0">
                <a:latin typeface="Geneva"/>
              </a:rPr>
              <a:t>Select randomly one of the k best candidates</a:t>
            </a:r>
          </a:p>
        </p:txBody>
      </p:sp>
      <p:sp>
        <p:nvSpPr>
          <p:cNvPr id="47147" name="Text Box 50"/>
          <p:cNvSpPr txBox="1">
            <a:spLocks noChangeArrowheads="1"/>
          </p:cNvSpPr>
          <p:nvPr/>
        </p:nvSpPr>
        <p:spPr bwMode="auto">
          <a:xfrm>
            <a:off x="4778375" y="2444413"/>
            <a:ext cx="30083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002966"/>
                </a:solidFill>
                <a:latin typeface="Geneva"/>
              </a:rPr>
              <a:t>Training image</a:t>
            </a:r>
            <a:endParaRPr lang="en-US" sz="2000" b="1" dirty="0">
              <a:solidFill>
                <a:srgbClr val="002966"/>
              </a:solidFill>
              <a:latin typeface="Geneva"/>
            </a:endParaRPr>
          </a:p>
        </p:txBody>
      </p:sp>
      <p:sp>
        <p:nvSpPr>
          <p:cNvPr id="47148" name="Line 52"/>
          <p:cNvSpPr>
            <a:spLocks noChangeShapeType="1"/>
          </p:cNvSpPr>
          <p:nvPr/>
        </p:nvSpPr>
        <p:spPr bwMode="auto">
          <a:xfrm>
            <a:off x="4140200" y="4244638"/>
            <a:ext cx="576263" cy="0"/>
          </a:xfrm>
          <a:prstGeom prst="line">
            <a:avLst/>
          </a:prstGeom>
          <a:noFill/>
          <a:ln w="1270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44" name="Text Box 52"/>
          <p:cNvSpPr txBox="1">
            <a:spLocks noChangeArrowheads="1"/>
          </p:cNvSpPr>
          <p:nvPr/>
        </p:nvSpPr>
        <p:spPr bwMode="auto">
          <a:xfrm>
            <a:off x="2051050" y="4100176"/>
            <a:ext cx="18002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solidFill>
                  <a:srgbClr val="FF0000"/>
                </a:solidFill>
                <a:latin typeface="Arial" charset="0"/>
              </a:rPr>
              <a:t>Copy the value</a:t>
            </a:r>
          </a:p>
        </p:txBody>
      </p:sp>
      <p:sp>
        <p:nvSpPr>
          <p:cNvPr id="8245" name="Freeform 53"/>
          <p:cNvSpPr>
            <a:spLocks/>
          </p:cNvSpPr>
          <p:nvPr/>
        </p:nvSpPr>
        <p:spPr bwMode="auto">
          <a:xfrm>
            <a:off x="2051050" y="3314363"/>
            <a:ext cx="5872163" cy="785813"/>
          </a:xfrm>
          <a:custGeom>
            <a:avLst/>
            <a:gdLst>
              <a:gd name="T0" fmla="*/ 2147483647 w 3699"/>
              <a:gd name="T1" fmla="*/ 0 h 495"/>
              <a:gd name="T2" fmla="*/ 0 w 3699"/>
              <a:gd name="T3" fmla="*/ 2147483647 h 495"/>
              <a:gd name="T4" fmla="*/ 0 60000 65536"/>
              <a:gd name="T5" fmla="*/ 0 60000 65536"/>
              <a:gd name="T6" fmla="*/ 0 w 3699"/>
              <a:gd name="T7" fmla="*/ 0 h 495"/>
              <a:gd name="T8" fmla="*/ 3699 w 3699"/>
              <a:gd name="T9" fmla="*/ 495 h 49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99" h="495">
                <a:moveTo>
                  <a:pt x="3699" y="0"/>
                </a:moveTo>
                <a:lnTo>
                  <a:pt x="0" y="495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1908175" y="4028738"/>
            <a:ext cx="142875" cy="1428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1B79190-8C37-4765-B84D-12FC33C2BBBD}"/>
              </a:ext>
            </a:extLst>
          </p:cNvPr>
          <p:cNvGrpSpPr/>
          <p:nvPr/>
        </p:nvGrpSpPr>
        <p:grpSpPr>
          <a:xfrm>
            <a:off x="3586956" y="1676400"/>
            <a:ext cx="2447925" cy="2449512"/>
            <a:chOff x="-2486025" y="3961051"/>
            <a:chExt cx="2447925" cy="2449512"/>
          </a:xfrm>
        </p:grpSpPr>
        <p:sp>
          <p:nvSpPr>
            <p:cNvPr id="168" name="Rectangle 5">
              <a:extLst>
                <a:ext uri="{FF2B5EF4-FFF2-40B4-BE49-F238E27FC236}">
                  <a16:creationId xmlns:a16="http://schemas.microsoft.com/office/drawing/2014/main" id="{35E71627-48D5-4CE6-AB8D-B644B6570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30263" y="4754801"/>
              <a:ext cx="144463" cy="142875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97667DE1-AC54-4786-820B-9EF06BFE5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14588" y="4681776"/>
              <a:ext cx="144463" cy="14446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67D7E9F6-CED6-4F31-88DD-5D9A42980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0988" y="6266101"/>
              <a:ext cx="144463" cy="144462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71" name="Oval 8">
              <a:extLst>
                <a:ext uri="{FF2B5EF4-FFF2-40B4-BE49-F238E27FC236}">
                  <a16:creationId xmlns:a16="http://schemas.microsoft.com/office/drawing/2014/main" id="{C86FAFF4-FBCC-4F61-A70A-50A7CB339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6025" y="3961051"/>
              <a:ext cx="2447925" cy="2449512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72" name="Line 17">
              <a:extLst>
                <a:ext uri="{FF2B5EF4-FFF2-40B4-BE49-F238E27FC236}">
                  <a16:creationId xmlns:a16="http://schemas.microsoft.com/office/drawing/2014/main" id="{A98EAC33-C8C8-4808-9D5C-8CA0E6BE2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1477963" y="5186601"/>
              <a:ext cx="287338" cy="11525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Line 18">
              <a:extLst>
                <a:ext uri="{FF2B5EF4-FFF2-40B4-BE49-F238E27FC236}">
                  <a16:creationId xmlns:a16="http://schemas.microsoft.com/office/drawing/2014/main" id="{F9ADA7CC-DDD1-400D-87FB-E86AF995D1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190625" y="4827826"/>
              <a:ext cx="431800" cy="3587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Line 19">
              <a:extLst>
                <a:ext uri="{FF2B5EF4-FFF2-40B4-BE49-F238E27FC236}">
                  <a16:creationId xmlns:a16="http://schemas.microsoft.com/office/drawing/2014/main" id="{99DF955A-DBAE-4B83-AE10-A99E40D70A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2343150" y="4754801"/>
              <a:ext cx="1152525" cy="431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Rectangle 4">
              <a:extLst>
                <a:ext uri="{FF2B5EF4-FFF2-40B4-BE49-F238E27FC236}">
                  <a16:creationId xmlns:a16="http://schemas.microsoft.com/office/drawing/2014/main" id="{29D302DB-4D0D-48BC-BB46-488E1CC3E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62063" y="5115163"/>
              <a:ext cx="142875" cy="1428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45259DD-C111-42B1-A948-1FEE8F823890}"/>
              </a:ext>
            </a:extLst>
          </p:cNvPr>
          <p:cNvGrpSpPr/>
          <p:nvPr/>
        </p:nvGrpSpPr>
        <p:grpSpPr>
          <a:xfrm>
            <a:off x="6842125" y="2424432"/>
            <a:ext cx="2447925" cy="2449512"/>
            <a:chOff x="-2486025" y="3961051"/>
            <a:chExt cx="2447925" cy="2449512"/>
          </a:xfrm>
        </p:grpSpPr>
        <p:sp>
          <p:nvSpPr>
            <p:cNvPr id="177" name="Rectangle 5">
              <a:extLst>
                <a:ext uri="{FF2B5EF4-FFF2-40B4-BE49-F238E27FC236}">
                  <a16:creationId xmlns:a16="http://schemas.microsoft.com/office/drawing/2014/main" id="{5F871155-B3D9-4B6F-8008-C6888FA48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30263" y="4754801"/>
              <a:ext cx="144463" cy="142875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78" name="Rectangle 6">
              <a:extLst>
                <a:ext uri="{FF2B5EF4-FFF2-40B4-BE49-F238E27FC236}">
                  <a16:creationId xmlns:a16="http://schemas.microsoft.com/office/drawing/2014/main" id="{E61E66B5-E5BD-49FD-A5E1-CA5059B0E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14588" y="4681776"/>
              <a:ext cx="144463" cy="14446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79" name="Rectangle 7">
              <a:extLst>
                <a:ext uri="{FF2B5EF4-FFF2-40B4-BE49-F238E27FC236}">
                  <a16:creationId xmlns:a16="http://schemas.microsoft.com/office/drawing/2014/main" id="{B01AF084-AB6F-43D9-94A8-43763306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0988" y="6266101"/>
              <a:ext cx="144463" cy="144462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80" name="Oval 8">
              <a:extLst>
                <a:ext uri="{FF2B5EF4-FFF2-40B4-BE49-F238E27FC236}">
                  <a16:creationId xmlns:a16="http://schemas.microsoft.com/office/drawing/2014/main" id="{40094E1B-5C11-4A7D-9F8D-D25C4F48C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6025" y="3961051"/>
              <a:ext cx="2447925" cy="2449512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81" name="Line 17">
              <a:extLst>
                <a:ext uri="{FF2B5EF4-FFF2-40B4-BE49-F238E27FC236}">
                  <a16:creationId xmlns:a16="http://schemas.microsoft.com/office/drawing/2014/main" id="{9D7EB310-A13D-4787-9A4A-C49E9676AB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1477963" y="5186601"/>
              <a:ext cx="287338" cy="11525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Line 18">
              <a:extLst>
                <a:ext uri="{FF2B5EF4-FFF2-40B4-BE49-F238E27FC236}">
                  <a16:creationId xmlns:a16="http://schemas.microsoft.com/office/drawing/2014/main" id="{4293AFB9-E3E3-4544-92CC-228C00AE9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190625" y="4827826"/>
              <a:ext cx="431800" cy="3587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Line 19">
              <a:extLst>
                <a:ext uri="{FF2B5EF4-FFF2-40B4-BE49-F238E27FC236}">
                  <a16:creationId xmlns:a16="http://schemas.microsoft.com/office/drawing/2014/main" id="{51B34483-A34B-4BCA-AED1-C9FFE3A52F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2343150" y="4754801"/>
              <a:ext cx="1152525" cy="431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Rectangle 4">
              <a:extLst>
                <a:ext uri="{FF2B5EF4-FFF2-40B4-BE49-F238E27FC236}">
                  <a16:creationId xmlns:a16="http://schemas.microsoft.com/office/drawing/2014/main" id="{DE1B3D64-51D5-412B-85B0-F39D73371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62063" y="5115163"/>
              <a:ext cx="142875" cy="1428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charset="0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A518F192-8267-455A-BFC9-5606F7EAB505}"/>
              </a:ext>
            </a:extLst>
          </p:cNvPr>
          <p:cNvGrpSpPr/>
          <p:nvPr/>
        </p:nvGrpSpPr>
        <p:grpSpPr>
          <a:xfrm>
            <a:off x="6615112" y="2117150"/>
            <a:ext cx="2447925" cy="2449512"/>
            <a:chOff x="-2486025" y="3961051"/>
            <a:chExt cx="2447925" cy="2449512"/>
          </a:xfrm>
        </p:grpSpPr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A4379FF8-9B08-4433-8872-AADAABB34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30263" y="4754801"/>
              <a:ext cx="144463" cy="142875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96" name="Rectangle 6">
              <a:extLst>
                <a:ext uri="{FF2B5EF4-FFF2-40B4-BE49-F238E27FC236}">
                  <a16:creationId xmlns:a16="http://schemas.microsoft.com/office/drawing/2014/main" id="{8CFAD0DE-F1E4-45F2-9101-B1DF6EC39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14588" y="4681776"/>
              <a:ext cx="144463" cy="14446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97" name="Rectangle 7">
              <a:extLst>
                <a:ext uri="{FF2B5EF4-FFF2-40B4-BE49-F238E27FC236}">
                  <a16:creationId xmlns:a16="http://schemas.microsoft.com/office/drawing/2014/main" id="{7D528D45-4DFE-4A6B-B136-3E87D56A4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0988" y="6266101"/>
              <a:ext cx="144463" cy="144462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98" name="Oval 8">
              <a:extLst>
                <a:ext uri="{FF2B5EF4-FFF2-40B4-BE49-F238E27FC236}">
                  <a16:creationId xmlns:a16="http://schemas.microsoft.com/office/drawing/2014/main" id="{521B7BC5-D1FC-4E84-B1F2-136E6AF1E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6025" y="3961051"/>
              <a:ext cx="2447925" cy="2449512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99" name="Line 17">
              <a:extLst>
                <a:ext uri="{FF2B5EF4-FFF2-40B4-BE49-F238E27FC236}">
                  <a16:creationId xmlns:a16="http://schemas.microsoft.com/office/drawing/2014/main" id="{11721F25-5213-4C2B-A622-00AA246D05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1477963" y="5186601"/>
              <a:ext cx="287338" cy="11525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Line 18">
              <a:extLst>
                <a:ext uri="{FF2B5EF4-FFF2-40B4-BE49-F238E27FC236}">
                  <a16:creationId xmlns:a16="http://schemas.microsoft.com/office/drawing/2014/main" id="{661E213D-FF4A-463E-9ED7-A0FC1D74D6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190625" y="4827826"/>
              <a:ext cx="431800" cy="3587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Line 19">
              <a:extLst>
                <a:ext uri="{FF2B5EF4-FFF2-40B4-BE49-F238E27FC236}">
                  <a16:creationId xmlns:a16="http://schemas.microsoft.com/office/drawing/2014/main" id="{535E2661-184D-491D-BAB7-C13B34946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2343150" y="4754801"/>
              <a:ext cx="1152525" cy="431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Rectangle 4">
              <a:extLst>
                <a:ext uri="{FF2B5EF4-FFF2-40B4-BE49-F238E27FC236}">
                  <a16:creationId xmlns:a16="http://schemas.microsoft.com/office/drawing/2014/main" id="{8A8D486C-0340-4A3E-9646-4567ACA06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62063" y="5115163"/>
              <a:ext cx="142875" cy="1428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charset="0"/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49385A5-AA35-4B88-93E9-245C948CAC07}"/>
              </a:ext>
            </a:extLst>
          </p:cNvPr>
          <p:cNvGrpSpPr/>
          <p:nvPr/>
        </p:nvGrpSpPr>
        <p:grpSpPr>
          <a:xfrm>
            <a:off x="6541419" y="2495906"/>
            <a:ext cx="2447925" cy="2449512"/>
            <a:chOff x="-2486025" y="3961051"/>
            <a:chExt cx="2447925" cy="2449512"/>
          </a:xfrm>
        </p:grpSpPr>
        <p:sp>
          <p:nvSpPr>
            <p:cNvPr id="204" name="Rectangle 5">
              <a:extLst>
                <a:ext uri="{FF2B5EF4-FFF2-40B4-BE49-F238E27FC236}">
                  <a16:creationId xmlns:a16="http://schemas.microsoft.com/office/drawing/2014/main" id="{9271ED31-438E-4F00-A9FF-05BD3DA5A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30263" y="4754801"/>
              <a:ext cx="144463" cy="142875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205" name="Rectangle 6">
              <a:extLst>
                <a:ext uri="{FF2B5EF4-FFF2-40B4-BE49-F238E27FC236}">
                  <a16:creationId xmlns:a16="http://schemas.microsoft.com/office/drawing/2014/main" id="{823C7712-1AB8-4BD8-AD25-DB1C5ABBD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14588" y="4681776"/>
              <a:ext cx="144463" cy="14446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206" name="Rectangle 7">
              <a:extLst>
                <a:ext uri="{FF2B5EF4-FFF2-40B4-BE49-F238E27FC236}">
                  <a16:creationId xmlns:a16="http://schemas.microsoft.com/office/drawing/2014/main" id="{3DF07A76-79F9-4118-9FEA-C4ED54E82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0988" y="6266101"/>
              <a:ext cx="144463" cy="144462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207" name="Oval 8">
              <a:extLst>
                <a:ext uri="{FF2B5EF4-FFF2-40B4-BE49-F238E27FC236}">
                  <a16:creationId xmlns:a16="http://schemas.microsoft.com/office/drawing/2014/main" id="{00CB95EB-DD7A-4AEF-A438-B797853FF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6025" y="3961051"/>
              <a:ext cx="2447925" cy="2449512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208" name="Line 17">
              <a:extLst>
                <a:ext uri="{FF2B5EF4-FFF2-40B4-BE49-F238E27FC236}">
                  <a16:creationId xmlns:a16="http://schemas.microsoft.com/office/drawing/2014/main" id="{50C9C978-108F-4F18-8156-12098BEF5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1477963" y="5186601"/>
              <a:ext cx="287338" cy="11525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Line 18">
              <a:extLst>
                <a:ext uri="{FF2B5EF4-FFF2-40B4-BE49-F238E27FC236}">
                  <a16:creationId xmlns:a16="http://schemas.microsoft.com/office/drawing/2014/main" id="{D1E28117-B685-41D7-BABF-5E026F442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190625" y="4827826"/>
              <a:ext cx="431800" cy="3587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Line 19">
              <a:extLst>
                <a:ext uri="{FF2B5EF4-FFF2-40B4-BE49-F238E27FC236}">
                  <a16:creationId xmlns:a16="http://schemas.microsoft.com/office/drawing/2014/main" id="{00517A01-2610-432B-8107-51480A32F6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2343150" y="4754801"/>
              <a:ext cx="1152525" cy="431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Rectangle 4">
              <a:extLst>
                <a:ext uri="{FF2B5EF4-FFF2-40B4-BE49-F238E27FC236}">
                  <a16:creationId xmlns:a16="http://schemas.microsoft.com/office/drawing/2014/main" id="{218AEF96-1F03-4DBC-B166-F54FFB0CF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62063" y="5115163"/>
              <a:ext cx="142875" cy="1428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charset="0"/>
              </a:endParaRPr>
            </a:p>
          </p:txBody>
        </p:sp>
      </p:grpSp>
      <p:sp>
        <p:nvSpPr>
          <p:cNvPr id="8242" name="Text Box 50"/>
          <p:cNvSpPr txBox="1">
            <a:spLocks noChangeArrowheads="1"/>
          </p:cNvSpPr>
          <p:nvPr/>
        </p:nvSpPr>
        <p:spPr bwMode="auto">
          <a:xfrm>
            <a:off x="7643813" y="3489504"/>
            <a:ext cx="18002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solidFill>
                  <a:srgbClr val="FFFF00"/>
                </a:solidFill>
                <a:latin typeface="Arial" charset="0"/>
              </a:rPr>
              <a:t>Matches !</a:t>
            </a:r>
          </a:p>
        </p:txBody>
      </p:sp>
    </p:spTree>
    <p:extLst>
      <p:ext uri="{BB962C8B-B14F-4D97-AF65-F5344CB8AC3E}">
        <p14:creationId xmlns:p14="http://schemas.microsoft.com/office/powerpoint/2010/main" val="154066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-0.00023 L 0.41476 -0.0037 L 0.00677 0.0419 L 0.41476 0.03125 L 0.01129 0.08819 L 0.41337 0.07685 L 0.01129 0.14097 L 0.41146 0.12523 L 0.01389 0.18842 L 0.40747 0.17245 L 0.01459 0.2331 L 0.40938 0.21805 L 0.01788 0.27778 L 0.40938 0.26204 L 0.01979 0.31991 L 0.40538 0.31204 L 0.0224 0.36042 L 0.40209 0.35417 " pathEditMode="relative" rAng="0" ptsTypes="AAAAAAAAAAAAAAAAAA">
                                      <p:cBhvr>
                                        <p:cTn id="8" dur="3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99" y="1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4" grpId="0"/>
      <p:bldP spid="8245" grpId="0" animBg="1"/>
      <p:bldP spid="82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3760-8C7B-48D3-9BBE-6B313F99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1">
                <a:latin typeface="Arial" charset="0"/>
                <a:cs typeface="Arial" charset="0"/>
              </a:rPr>
              <a:t>The QS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F39B0-24B1-4CBC-AA50-735BF41C1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8686800" cy="5225752"/>
          </a:xfrm>
        </p:spPr>
        <p:txBody>
          <a:bodyPr/>
          <a:lstStyle/>
          <a:p>
            <a:r>
              <a:rPr lang="en-US" dirty="0"/>
              <a:t>For each simulated pixel, a full mismatch map is generated.</a:t>
            </a:r>
          </a:p>
          <a:p>
            <a:r>
              <a:rPr lang="en-US" dirty="0"/>
              <a:t>The </a:t>
            </a:r>
            <a:r>
              <a:rPr lang="en-US" i="1" dirty="0"/>
              <a:t>k</a:t>
            </a:r>
            <a:r>
              <a:rPr lang="en-US" dirty="0"/>
              <a:t> best matches are selected</a:t>
            </a:r>
          </a:p>
          <a:p>
            <a:r>
              <a:rPr lang="en-US" dirty="0"/>
              <a:t>One of these </a:t>
            </a:r>
            <a:r>
              <a:rPr lang="en-US" i="1" dirty="0"/>
              <a:t>k</a:t>
            </a:r>
            <a:r>
              <a:rPr lang="en-US" dirty="0"/>
              <a:t> matches is sampled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F8088-648B-4742-BF5B-9B08F43F5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819400"/>
            <a:ext cx="7320864" cy="304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A56088-96D8-45DE-BEBC-EFE9967CCE3D}"/>
              </a:ext>
            </a:extLst>
          </p:cNvPr>
          <p:cNvSpPr/>
          <p:nvPr/>
        </p:nvSpPr>
        <p:spPr>
          <a:xfrm>
            <a:off x="250596" y="6248400"/>
            <a:ext cx="89125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</a:rPr>
              <a:t>Gravey, M. and G. Mariethoz (2020). "</a:t>
            </a:r>
            <a:r>
              <a:rPr lang="en-US" sz="1200" dirty="0" err="1">
                <a:latin typeface="Segoe UI" panose="020B0502040204020203" pitchFamily="34" charset="0"/>
              </a:rPr>
              <a:t>QuickSampling</a:t>
            </a:r>
            <a:r>
              <a:rPr lang="en-US" sz="1200" dirty="0">
                <a:latin typeface="Segoe UI" panose="020B0502040204020203" pitchFamily="34" charset="0"/>
              </a:rPr>
              <a:t> v1.0: a robust and simplified pixel-based multiple-point simulation approach." </a:t>
            </a:r>
            <a:r>
              <a:rPr lang="en-US" sz="1200" u="sng" dirty="0" err="1">
                <a:latin typeface="Segoe UI" panose="020B0502040204020203" pitchFamily="34" charset="0"/>
              </a:rPr>
              <a:t>Geosci</a:t>
            </a:r>
            <a:r>
              <a:rPr lang="en-US" sz="1200" u="sng" dirty="0">
                <a:latin typeface="Segoe UI" panose="020B0502040204020203" pitchFamily="34" charset="0"/>
              </a:rPr>
              <a:t>. Model Dev. </a:t>
            </a:r>
            <a:r>
              <a:rPr lang="en-US" sz="1200" b="1" u="sng" dirty="0">
                <a:latin typeface="Segoe UI" panose="020B0502040204020203" pitchFamily="34" charset="0"/>
              </a:rPr>
              <a:t>13</a:t>
            </a:r>
            <a:r>
              <a:rPr lang="en-US" sz="1200" u="sng" dirty="0">
                <a:latin typeface="Segoe UI" panose="020B0502040204020203" pitchFamily="34" charset="0"/>
              </a:rPr>
              <a:t>(6): 2611-2630.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06438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space réservé du contenu 2">
                <a:extLst>
                  <a:ext uri="{FF2B5EF4-FFF2-40B4-BE49-F238E27FC236}">
                    <a16:creationId xmlns:a16="http://schemas.microsoft.com/office/drawing/2014/main" id="{A668D8EA-C15D-E748-A79C-424F8E19D17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28600" y="990600"/>
                <a:ext cx="8686800" cy="540865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QS has two parameters to control the importance of neighbors: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the number of neighbors considered, always the closest.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𝑘𝑒𝑟𝑛𝑒𝑙</m:t>
                    </m:r>
                  </m:oMath>
                </a14:m>
                <a:r>
                  <a:rPr lang="en-US" dirty="0"/>
                  <a:t>, that weights the importance of each position in the neighborhood. </a:t>
                </a:r>
              </a:p>
              <a:p>
                <a:pPr>
                  <a:buFontTx/>
                  <a:buChar char="-"/>
                </a:pPr>
                <a:endParaRPr lang="en-US" dirty="0"/>
              </a:p>
              <a:p>
                <a:pPr>
                  <a:buFontTx/>
                  <a:buChar char="-"/>
                </a:pPr>
                <a:endParaRPr lang="en-US" dirty="0"/>
              </a:p>
              <a:p>
                <a:pPr>
                  <a:buFontTx/>
                  <a:buChar char="-"/>
                </a:pPr>
                <a:endParaRPr lang="en-US" dirty="0"/>
              </a:p>
              <a:p>
                <a:pPr>
                  <a:buFontTx/>
                  <a:buChar char="-"/>
                </a:pPr>
                <a:endParaRPr lang="en-US" dirty="0"/>
              </a:p>
              <a:p>
                <a:pPr>
                  <a:buFontTx/>
                  <a:buChar char="-"/>
                </a:pPr>
                <a:endParaRPr lang="en-US" dirty="0"/>
              </a:p>
              <a:p>
                <a:pPr>
                  <a:buFontTx/>
                  <a:buChar char="-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QS has a single parameter that controls the variability:</a:t>
                </a:r>
              </a:p>
              <a:p>
                <a:pPr>
                  <a:buFontTx/>
                  <a:buChar char="-"/>
                </a:pP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  </a:t>
                </a:r>
                <a:r>
                  <a:rPr lang="en-US" dirty="0"/>
                  <a:t>the number of best candidates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0" name="Espace réservé du contenu 2">
                <a:extLst>
                  <a:ext uri="{FF2B5EF4-FFF2-40B4-BE49-F238E27FC236}">
                    <a16:creationId xmlns:a16="http://schemas.microsoft.com/office/drawing/2014/main" id="{A668D8EA-C15D-E748-A79C-424F8E19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8600" y="990600"/>
                <a:ext cx="8686800" cy="5408655"/>
              </a:xfrm>
              <a:blipFill>
                <a:blip r:embed="rId2"/>
                <a:stretch>
                  <a:fillRect l="-912" t="-676" b="-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1F9EB977-6EB4-5042-B63D-41CC93D6C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Parameters</a:t>
            </a:r>
            <a:endParaRPr lang="en-US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087B6E03-CDD2-4E4A-B102-3A5523A1FC34}"/>
              </a:ext>
            </a:extLst>
          </p:cNvPr>
          <p:cNvGrpSpPr/>
          <p:nvPr/>
        </p:nvGrpSpPr>
        <p:grpSpPr>
          <a:xfrm>
            <a:off x="5638800" y="2590800"/>
            <a:ext cx="2359500" cy="2361029"/>
            <a:chOff x="911478" y="2829412"/>
            <a:chExt cx="3146000" cy="31480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B89FE8-0E68-1E4F-A1E0-753B1D8D0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9414" y="3849517"/>
              <a:ext cx="185660" cy="18361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>
                <a:latin typeface="Arial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FFFBE8-BA52-CA40-8536-E7E684DCF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287" y="3755666"/>
              <a:ext cx="185660" cy="18565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>
                <a:latin typeface="Arial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E0FBA0-7EBF-B544-B7CA-0A01F93EC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160" y="5791793"/>
              <a:ext cx="185660" cy="185658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>
                <a:latin typeface="Arial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982296-77BF-2442-A577-CD9A3BB2D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478" y="2829412"/>
              <a:ext cx="3146000" cy="314803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>
                <a:latin typeface="Arial" charset="0"/>
              </a:endParaRPr>
            </a:p>
          </p:txBody>
        </p:sp>
        <p:sp>
          <p:nvSpPr>
            <p:cNvPr id="11" name="Line 17">
              <a:extLst>
                <a:ext uri="{FF2B5EF4-FFF2-40B4-BE49-F238E27FC236}">
                  <a16:creationId xmlns:a16="http://schemas.microsoft.com/office/drawing/2014/main" id="{BD2C69DE-BBD9-8941-9631-F661E022BA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7008" y="4404454"/>
              <a:ext cx="369278" cy="14811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767D2226-0828-0A45-9649-F6685D07A9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6286" y="3943367"/>
              <a:ext cx="554936" cy="461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3" name="Line 19">
              <a:extLst>
                <a:ext uri="{FF2B5EF4-FFF2-40B4-BE49-F238E27FC236}">
                  <a16:creationId xmlns:a16="http://schemas.microsoft.com/office/drawing/2014/main" id="{63354FF7-5373-8140-96DE-811D8EC5F6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95097" y="3849516"/>
              <a:ext cx="1481191" cy="5549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4" name="Rectangle 4">
              <a:extLst>
                <a:ext uri="{FF2B5EF4-FFF2-40B4-BE49-F238E27FC236}">
                  <a16:creationId xmlns:a16="http://schemas.microsoft.com/office/drawing/2014/main" id="{E63648C6-944D-774B-B082-E51DAE161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4477" y="4312644"/>
              <a:ext cx="183619" cy="18361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>
                <a:latin typeface="Arial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FDE5A1C-7455-3644-9450-1F9A5DAE81AD}"/>
                  </a:ext>
                </a:extLst>
              </p:cNvPr>
              <p:cNvSpPr txBox="1"/>
              <p:nvPr/>
            </p:nvSpPr>
            <p:spPr>
              <a:xfrm>
                <a:off x="3062042" y="3269233"/>
                <a:ext cx="2479846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H" sz="135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latin typeface="Cambria Math" panose="02040503050406030204" pitchFamily="18" charset="0"/>
                      </a:rPr>
                      <m:t>=3 </m:t>
                    </m:r>
                  </m:oMath>
                </a14:m>
                <a:r>
                  <a:rPr lang="en-US" sz="1350" dirty="0"/>
                  <a:t>:</a:t>
                </a:r>
              </a:p>
              <a:p>
                <a:r>
                  <a:rPr lang="en-US" sz="1350" dirty="0"/>
                  <a:t>Neighbors outside the circle have a weight of 0</a:t>
                </a: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FDE5A1C-7455-3644-9450-1F9A5DAE8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042" y="3269233"/>
                <a:ext cx="2479846" cy="715581"/>
              </a:xfrm>
              <a:prstGeom prst="rect">
                <a:avLst/>
              </a:prstGeom>
              <a:blipFill>
                <a:blip r:embed="rId3"/>
                <a:stretch>
                  <a:fillRect l="-491" t="-847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>
            <a:extLst>
              <a:ext uri="{FF2B5EF4-FFF2-40B4-BE49-F238E27FC236}">
                <a16:creationId xmlns:a16="http://schemas.microsoft.com/office/drawing/2014/main" id="{6D1B884F-EB3B-464E-9B74-E1F9B41E0258}"/>
              </a:ext>
            </a:extLst>
          </p:cNvPr>
          <p:cNvSpPr txBox="1"/>
          <p:nvPr/>
        </p:nvSpPr>
        <p:spPr>
          <a:xfrm>
            <a:off x="6643653" y="4927026"/>
            <a:ext cx="72830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25" dirty="0"/>
              <a:t>x0.5: </a:t>
            </a:r>
            <a:r>
              <a:rPr lang="fr-FR" sz="825" dirty="0" err="1"/>
              <a:t>kernel</a:t>
            </a:r>
            <a:endParaRPr lang="fr-FR" sz="825" dirty="0"/>
          </a:p>
          <a:p>
            <a:endParaRPr lang="fr-FR" sz="825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B3BDFCF-BCC9-224F-A3D4-B392A3EB3712}"/>
              </a:ext>
            </a:extLst>
          </p:cNvPr>
          <p:cNvSpPr txBox="1"/>
          <p:nvPr/>
        </p:nvSpPr>
        <p:spPr>
          <a:xfrm>
            <a:off x="5313039" y="2936586"/>
            <a:ext cx="72575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25" dirty="0"/>
              <a:t>x0.5: </a:t>
            </a:r>
            <a:r>
              <a:rPr lang="fr-FR" sz="825" dirty="0" err="1"/>
              <a:t>kernel</a:t>
            </a:r>
            <a:endParaRPr lang="fr-FR" sz="825" dirty="0"/>
          </a:p>
          <a:p>
            <a:endParaRPr lang="fr-FR" sz="825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6DF2F52-3C41-9841-83AF-87275BBD5597}"/>
              </a:ext>
            </a:extLst>
          </p:cNvPr>
          <p:cNvSpPr txBox="1"/>
          <p:nvPr/>
        </p:nvSpPr>
        <p:spPr>
          <a:xfrm>
            <a:off x="7224505" y="3476940"/>
            <a:ext cx="64164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25" dirty="0"/>
              <a:t>x2: </a:t>
            </a:r>
            <a:r>
              <a:rPr lang="fr-FR" sz="825" dirty="0" err="1"/>
              <a:t>kernel</a:t>
            </a:r>
            <a:endParaRPr lang="fr-FR" sz="825" dirty="0"/>
          </a:p>
        </p:txBody>
      </p:sp>
    </p:spTree>
    <p:extLst>
      <p:ext uri="{BB962C8B-B14F-4D97-AF65-F5344CB8AC3E}">
        <p14:creationId xmlns:p14="http://schemas.microsoft.com/office/powerpoint/2010/main" val="3954897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B18A-1361-4BB5-9FD2-DA11D051B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676400"/>
            <a:ext cx="2057400" cy="1173503"/>
          </a:xfrm>
        </p:spPr>
        <p:txBody>
          <a:bodyPr/>
          <a:lstStyle/>
          <a:p>
            <a:r>
              <a:rPr lang="en-US" sz="2400" dirty="0"/>
              <a:t>Sensitivity to k and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59DFA-47E7-4478-9F8F-E072C5218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52400"/>
            <a:ext cx="6332471" cy="661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14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116DC-F9B0-4CC0-9B25-C49A141D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to kernel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8E5BD-2B3D-4567-A255-0815A1B3D3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5219"/>
          <a:stretch/>
        </p:blipFill>
        <p:spPr>
          <a:xfrm>
            <a:off x="609600" y="1905000"/>
            <a:ext cx="792420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54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0" y="2560297"/>
            <a:ext cx="8686800" cy="1173503"/>
          </a:xfrm>
        </p:spPr>
        <p:txBody>
          <a:bodyPr/>
          <a:lstStyle/>
          <a:p>
            <a:r>
              <a:rPr lang="en-US" noProof="1"/>
              <a:t>Some case studies</a:t>
            </a:r>
          </a:p>
        </p:txBody>
      </p:sp>
    </p:spTree>
    <p:extLst>
      <p:ext uri="{BB962C8B-B14F-4D97-AF65-F5344CB8AC3E}">
        <p14:creationId xmlns:p14="http://schemas.microsoft.com/office/powerpoint/2010/main" val="31990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5"/>
    </mc:Choice>
    <mc:Fallback xmlns="">
      <p:transition advTm="39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1"/>
              <a:t>Context: dealing with data in geosciences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219200"/>
            <a:ext cx="8686800" cy="52257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Main challenges:</a:t>
            </a:r>
          </a:p>
          <a:p>
            <a:r>
              <a:rPr lang="en-US" noProof="1"/>
              <a:t>Natural phenomena vary in space and in time</a:t>
            </a:r>
          </a:p>
          <a:p>
            <a:r>
              <a:rPr lang="en-US" noProof="1"/>
              <a:t>Data are typically incomplete</a:t>
            </a:r>
          </a:p>
          <a:p>
            <a:r>
              <a:rPr lang="en-US" noProof="1"/>
              <a:t>No matter how sophisticated the data acquisition methods</a:t>
            </a:r>
          </a:p>
          <a:p>
            <a:endParaRPr lang="en-US" noProof="1"/>
          </a:p>
          <a:p>
            <a:pPr marL="0" indent="0">
              <a:buNone/>
            </a:pPr>
            <a:r>
              <a:rPr lang="en-US" noProof="1"/>
              <a:t>Examples:</a:t>
            </a:r>
          </a:p>
          <a:p>
            <a:r>
              <a:rPr lang="en-US" noProof="1"/>
              <a:t>Point data need to be interpolated on a grid</a:t>
            </a:r>
          </a:p>
          <a:p>
            <a:r>
              <a:rPr lang="en-US" noProof="1"/>
              <a:t>The available data are too coarse (need downscaling)</a:t>
            </a:r>
          </a:p>
          <a:p>
            <a:r>
              <a:rPr lang="en-US" noProof="1"/>
              <a:t>Data present spatial or temporal gaps (e.g. gaps in time series, holes in images)</a:t>
            </a:r>
          </a:p>
          <a:p>
            <a:endParaRPr lang="en-US" noProof="1"/>
          </a:p>
          <a:p>
            <a:pPr marL="0" indent="0">
              <a:buNone/>
            </a:pPr>
            <a:r>
              <a:rPr lang="en-US" dirty="0"/>
              <a:t>Approach often used to deal with the lack of data: geostatistics.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948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5257800" y="1898862"/>
            <a:ext cx="2743200" cy="2743200"/>
          </a:xfrm>
          <a:prstGeom prst="rect">
            <a:avLst/>
          </a:prstGeom>
          <a:solidFill>
            <a:srgbClr val="CC33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ヒラギノ角ゴ Pro W3" pitchFamily="1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105400" y="1746462"/>
            <a:ext cx="2743200" cy="2743200"/>
          </a:xfrm>
          <a:prstGeom prst="rect">
            <a:avLst/>
          </a:prstGeom>
          <a:solidFill>
            <a:srgbClr val="FF99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ヒラギノ角ゴ Pro W3" pitchFamily="1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953000" y="1594062"/>
            <a:ext cx="2743200" cy="2743200"/>
          </a:xfrm>
          <a:prstGeom prst="rect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ヒラギノ角ゴ Pro W3" pitchFamily="1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800600" y="1441662"/>
            <a:ext cx="2743200" cy="2743200"/>
          </a:xfrm>
          <a:prstGeom prst="rect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ヒラギノ角ゴ Pro W3" pitchFamily="1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648200" y="1289262"/>
            <a:ext cx="2743200" cy="27432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ヒラギノ角ゴ Pro W3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7200" y="45697"/>
            <a:ext cx="8686800" cy="1173503"/>
          </a:xfrm>
        </p:spPr>
        <p:txBody>
          <a:bodyPr/>
          <a:lstStyle/>
          <a:p>
            <a:r>
              <a:rPr lang="en-US" dirty="0"/>
              <a:t>Satellite image gap-filling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800" y="1136862"/>
            <a:ext cx="2726531" cy="5187738"/>
          </a:xfrm>
        </p:spPr>
      </p:pic>
      <p:sp>
        <p:nvSpPr>
          <p:cNvPr id="5" name="TextBox 4"/>
          <p:cNvSpPr txBox="1"/>
          <p:nvPr/>
        </p:nvSpPr>
        <p:spPr>
          <a:xfrm>
            <a:off x="145256" y="1087445"/>
            <a:ext cx="427434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Landsat-7: 15 years of continuous imaging with gaps.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Training image is the non-gap areas.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Quantification of the reconstruction uncertainty through multiple realizations.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CH" sz="200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4495800" y="1136862"/>
            <a:ext cx="2743200" cy="27432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ヒラギノ角ゴ Pro W3" pitchFamily="1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2800" y="6858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Blue</a:t>
            </a:r>
            <a:endParaRPr lang="fr-CH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391400" y="950708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Green</a:t>
            </a:r>
            <a:endParaRPr lang="fr-CH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7620000" y="1219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Red</a:t>
            </a:r>
            <a:endParaRPr lang="fr-CH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772400" y="149024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Near IR</a:t>
            </a:r>
            <a:endParaRPr lang="fr-CH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8001000" y="1795046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Short IR</a:t>
            </a:r>
            <a:endParaRPr lang="fr-CH" sz="1600" dirty="0"/>
          </a:p>
        </p:txBody>
      </p:sp>
    </p:spTree>
    <p:extLst>
      <p:ext uri="{BB962C8B-B14F-4D97-AF65-F5344CB8AC3E}">
        <p14:creationId xmlns:p14="http://schemas.microsoft.com/office/powerpoint/2010/main" val="3061748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697"/>
            <a:ext cx="8686800" cy="1173503"/>
          </a:xfrm>
        </p:spPr>
        <p:txBody>
          <a:bodyPr/>
          <a:lstStyle/>
          <a:p>
            <a:r>
              <a:rPr lang="en-US" dirty="0"/>
              <a:t>Application to </a:t>
            </a:r>
            <a:br>
              <a:rPr lang="en-US" dirty="0"/>
            </a:br>
            <a:r>
              <a:rPr lang="en-US" dirty="0"/>
              <a:t>Landsat 7 SLC-off images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32"/>
          <a:stretch/>
        </p:blipFill>
        <p:spPr>
          <a:xfrm>
            <a:off x="1828800" y="1180438"/>
            <a:ext cx="5943600" cy="5187738"/>
          </a:xfrm>
        </p:spPr>
      </p:pic>
      <p:sp>
        <p:nvSpPr>
          <p:cNvPr id="3" name="Rectangle 2"/>
          <p:cNvSpPr/>
          <p:nvPr/>
        </p:nvSpPr>
        <p:spPr>
          <a:xfrm>
            <a:off x="762000" y="6504801"/>
            <a:ext cx="8077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</a:rPr>
              <a:t>Yin, G., et al. (2017). "Gap-filling of </a:t>
            </a:r>
            <a:r>
              <a:rPr lang="en-US" sz="1200" dirty="0" err="1">
                <a:latin typeface="Segoe UI" panose="020B0502040204020203" pitchFamily="34" charset="0"/>
              </a:rPr>
              <a:t>landsat</a:t>
            </a:r>
            <a:r>
              <a:rPr lang="en-US" sz="1200" dirty="0">
                <a:latin typeface="Segoe UI" panose="020B0502040204020203" pitchFamily="34" charset="0"/>
              </a:rPr>
              <a:t> 7 imagery using the direct sampling method." </a:t>
            </a:r>
            <a:r>
              <a:rPr lang="en-US" sz="1200" u="sng" dirty="0">
                <a:latin typeface="Segoe UI" panose="020B0502040204020203" pitchFamily="34" charset="0"/>
              </a:rPr>
              <a:t>Remote Sensing </a:t>
            </a:r>
            <a:r>
              <a:rPr lang="en-US" sz="1200" b="1" u="sng" dirty="0">
                <a:latin typeface="Segoe UI" panose="020B0502040204020203" pitchFamily="34" charset="0"/>
              </a:rPr>
              <a:t>9</a:t>
            </a:r>
            <a:r>
              <a:rPr lang="en-US" sz="1200" u="sng" dirty="0">
                <a:latin typeface="Segoe UI" panose="020B0502040204020203" pitchFamily="34" charset="0"/>
              </a:rPr>
              <a:t>(1).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724400" y="1180438"/>
            <a:ext cx="3048000" cy="51877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87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685800"/>
            <a:ext cx="8705495" cy="52128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228600"/>
            <a:ext cx="8686800" cy="1173503"/>
          </a:xfrm>
        </p:spPr>
        <p:txBody>
          <a:bodyPr/>
          <a:lstStyle/>
          <a:p>
            <a:r>
              <a:rPr lang="en-US" dirty="0"/>
              <a:t>Downscaling satellite imagery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5867400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Lower portion of the image only known with low-quality sensor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5867400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Lower portion of the image reconstructed using MPS</a:t>
            </a:r>
          </a:p>
        </p:txBody>
      </p:sp>
      <p:sp>
        <p:nvSpPr>
          <p:cNvPr id="7" name="Right Arrow 6"/>
          <p:cNvSpPr/>
          <p:nvPr/>
        </p:nvSpPr>
        <p:spPr bwMode="auto">
          <a:xfrm>
            <a:off x="4305300" y="2767077"/>
            <a:ext cx="533400" cy="990600"/>
          </a:xfrm>
          <a:prstGeom prst="rightArrow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normalizeH="0" baseline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ヒラギノ角ゴ Pro W3" pitchFamily="1" charset="-128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029200" y="609600"/>
            <a:ext cx="3904895" cy="5943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ヒラギノ角ゴ Pro W3" pitchFamily="1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79193" y="4960143"/>
            <a:ext cx="221120" cy="22145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ヒラギノ角ゴ Pro W3" pitchFamily="1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066800" y="1981200"/>
            <a:ext cx="221120" cy="22145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ヒラギノ角ゴ Pro W3" pitchFamily="1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1063059" y="1990725"/>
            <a:ext cx="226219" cy="21676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4967287"/>
            <a:ext cx="214313" cy="21431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FC5498-584E-44C9-8AA7-4BE53A6FA3EF}"/>
              </a:ext>
            </a:extLst>
          </p:cNvPr>
          <p:cNvSpPr txBox="1"/>
          <p:nvPr/>
        </p:nvSpPr>
        <p:spPr>
          <a:xfrm>
            <a:off x="124019" y="6452175"/>
            <a:ext cx="88675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Oriani, F., M. F. McCabe and G. Mariethoz (2021). "Downscaling Multispectral Satellite Images Without </a:t>
            </a:r>
            <a:r>
              <a:rPr lang="en-US" sz="1100" dirty="0" err="1"/>
              <a:t>Colocated</a:t>
            </a:r>
            <a:r>
              <a:rPr lang="en-US" sz="1100" dirty="0"/>
              <a:t> High-Resolution Data: A Stochastic Approach Based on Training Images." </a:t>
            </a:r>
            <a:r>
              <a:rPr lang="en-US" sz="1100" u="sng" dirty="0"/>
              <a:t>IEEE Trans. on Geo. Rem. Sen. </a:t>
            </a:r>
            <a:r>
              <a:rPr lang="en-US" sz="1100" b="1" u="sng" dirty="0"/>
              <a:t>59</a:t>
            </a:r>
            <a:r>
              <a:rPr lang="en-US" sz="1100" u="sng" dirty="0"/>
              <a:t>(4): 3209-3225.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8989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81481E-6 L -0.21441 -0.62407 L 0.16511 -0.6199 L -0.21215 -0.59699 L 0.16667 -0.59837 L -0.20955 -0.56805 L 0.16736 -0.57546 L -0.20469 -0.53773 L 0.16511 -0.54837 L -0.20798 -0.50277 L 0.16511 -0.51898 L -0.20798 -0.46944 L 0.1684 -0.47893 L -0.20798 -0.4368 C -0.17951 -0.43657 -0.16198 -0.43472 -0.1335 -0.43425 " pathEditMode="relative" rAng="0" ptsTypes="AAAAAAAAAAAAAAA">
                                      <p:cBhvr>
                                        <p:cTn id="10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9" y="-3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13159 0.4344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0" y="2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DF190-4032-4867-8F45-7323B9C8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simulation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B7A66-E58A-4D86-8500-0235B188A51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126757" y="1371600"/>
            <a:ext cx="7255243" cy="4778689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095C8A0F-2686-4C56-AB0F-E7644C1A6FC1}"/>
              </a:ext>
            </a:extLst>
          </p:cNvPr>
          <p:cNvSpPr/>
          <p:nvPr/>
        </p:nvSpPr>
        <p:spPr>
          <a:xfrm>
            <a:off x="3147403" y="4112329"/>
            <a:ext cx="1462320" cy="28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 [days]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EF29EBD0-9D26-43F5-978E-D119CBAB2F36}"/>
              </a:ext>
            </a:extLst>
          </p:cNvPr>
          <p:cNvSpPr/>
          <p:nvPr/>
        </p:nvSpPr>
        <p:spPr>
          <a:xfrm rot="16200000">
            <a:off x="-609180" y="1919940"/>
            <a:ext cx="2605320" cy="28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Rainfall amount [mm]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248E4554-F100-4F66-ACBB-B5F31ACDD1C6}"/>
              </a:ext>
            </a:extLst>
          </p:cNvPr>
          <p:cNvSpPr/>
          <p:nvPr/>
        </p:nvSpPr>
        <p:spPr>
          <a:xfrm>
            <a:off x="3147403" y="6089449"/>
            <a:ext cx="1462320" cy="28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 [days]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C4BDEBAD-7EC1-4238-9BFE-767146BEA1DF}"/>
              </a:ext>
            </a:extLst>
          </p:cNvPr>
          <p:cNvSpPr/>
          <p:nvPr/>
        </p:nvSpPr>
        <p:spPr>
          <a:xfrm rot="16200000">
            <a:off x="-605769" y="4630285"/>
            <a:ext cx="2605320" cy="28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Rainfall amount [mm]</a:t>
            </a:r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9897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E849EEC-BDE4-43E9-889C-26474F87F923}"/>
              </a:ext>
            </a:extLst>
          </p:cNvPr>
          <p:cNvGrpSpPr/>
          <p:nvPr/>
        </p:nvGrpSpPr>
        <p:grpSpPr>
          <a:xfrm>
            <a:off x="615079" y="1447800"/>
            <a:ext cx="8043204" cy="3755857"/>
            <a:chOff x="779400" y="2438400"/>
            <a:chExt cx="7221600" cy="33722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7A684D9-0F69-435C-8404-A4F32E7F1E49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779400" y="2438400"/>
              <a:ext cx="7221600" cy="3269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CustomShape 3">
              <a:extLst>
                <a:ext uri="{FF2B5EF4-FFF2-40B4-BE49-F238E27FC236}">
                  <a16:creationId xmlns:a16="http://schemas.microsoft.com/office/drawing/2014/main" id="{73E20C4A-EDC5-4A6D-B5E0-28C993B046B0}"/>
                </a:ext>
              </a:extLst>
            </p:cNvPr>
            <p:cNvSpPr/>
            <p:nvPr/>
          </p:nvSpPr>
          <p:spPr>
            <a:xfrm>
              <a:off x="4208619" y="5521161"/>
              <a:ext cx="730800" cy="2894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600</a:t>
              </a:r>
              <a:endParaRPr lang="en-US" sz="1400" b="0" strike="noStrike" spc="-1" dirty="0">
                <a:latin typeface="Arial"/>
              </a:endParaRPr>
            </a:p>
          </p:txBody>
        </p:sp>
        <p:sp>
          <p:nvSpPr>
            <p:cNvPr id="7" name="CustomShape 4">
              <a:extLst>
                <a:ext uri="{FF2B5EF4-FFF2-40B4-BE49-F238E27FC236}">
                  <a16:creationId xmlns:a16="http://schemas.microsoft.com/office/drawing/2014/main" id="{5FC8CEB3-04A7-4F0A-96D3-3F4B7377CAE8}"/>
                </a:ext>
              </a:extLst>
            </p:cNvPr>
            <p:cNvSpPr/>
            <p:nvPr/>
          </p:nvSpPr>
          <p:spPr>
            <a:xfrm>
              <a:off x="5505338" y="5521161"/>
              <a:ext cx="730800" cy="2894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800</a:t>
              </a:r>
              <a:endParaRPr lang="en-US" sz="1400" b="0" strike="noStrike" spc="-1" dirty="0">
                <a:latin typeface="Arial"/>
              </a:endParaRPr>
            </a:p>
          </p:txBody>
        </p:sp>
        <p:sp>
          <p:nvSpPr>
            <p:cNvPr id="8" name="CustomShape 5">
              <a:extLst>
                <a:ext uri="{FF2B5EF4-FFF2-40B4-BE49-F238E27FC236}">
                  <a16:creationId xmlns:a16="http://schemas.microsoft.com/office/drawing/2014/main" id="{8D164EFF-BFA8-4B89-AD17-93178718EBBE}"/>
                </a:ext>
              </a:extLst>
            </p:cNvPr>
            <p:cNvSpPr/>
            <p:nvPr/>
          </p:nvSpPr>
          <p:spPr>
            <a:xfrm>
              <a:off x="6879818" y="5521161"/>
              <a:ext cx="1077120" cy="2894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1000  days</a:t>
              </a:r>
              <a:endParaRPr lang="en-US" sz="1400" b="0" strike="noStrike" spc="-1" dirty="0">
                <a:latin typeface="Arial"/>
              </a:endParaRP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7CD15A0-653A-45A4-99D3-37EBB247F5BF}"/>
              </a:ext>
            </a:extLst>
          </p:cNvPr>
          <p:cNvSpPr txBox="1">
            <a:spLocks/>
          </p:cNvSpPr>
          <p:nvPr/>
        </p:nvSpPr>
        <p:spPr bwMode="auto">
          <a:xfrm>
            <a:off x="228600" y="350497"/>
            <a:ext cx="8686800" cy="117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99CC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99CC"/>
                </a:solidFill>
                <a:latin typeface="Verdana" panose="020B0604030504040204" pitchFamily="34" charset="0"/>
                <a:ea typeface="ヒラギノ角ゴ Pro W3" pitchFamily="1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99CC"/>
                </a:solidFill>
                <a:latin typeface="Verdana" panose="020B0604030504040204" pitchFamily="34" charset="0"/>
                <a:ea typeface="ヒラギノ角ゴ Pro W3" pitchFamily="1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99CC"/>
                </a:solidFill>
                <a:latin typeface="Verdana" panose="020B0604030504040204" pitchFamily="34" charset="0"/>
                <a:ea typeface="ヒラギノ角ゴ Pro W3" pitchFamily="1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99CC"/>
                </a:solidFill>
                <a:latin typeface="Verdana" panose="020B0604030504040204" pitchFamily="34" charset="0"/>
                <a:ea typeface="ヒラギノ角ゴ Pro W3" pitchFamily="1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99CC"/>
                </a:solidFill>
                <a:latin typeface="Verdana" panose="020B0604030504040204" pitchFamily="34" charset="0"/>
                <a:ea typeface="ヒラギノ角ゴ Pro W3" pitchFamily="1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99CC"/>
                </a:solidFill>
                <a:latin typeface="Verdana" panose="020B0604030504040204" pitchFamily="34" charset="0"/>
                <a:ea typeface="ヒラギノ角ゴ Pro W3" pitchFamily="1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99CC"/>
                </a:solidFill>
                <a:latin typeface="Verdana" panose="020B0604030504040204" pitchFamily="34" charset="0"/>
                <a:ea typeface="ヒラギノ角ゴ Pro W3" pitchFamily="1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99CC"/>
                </a:solidFill>
                <a:latin typeface="Verdana" panose="020B0604030504040204" pitchFamily="34" charset="0"/>
                <a:ea typeface="ヒラギノ角ゴ Pro W3" pitchFamily="1" charset="-128"/>
              </a:defRPr>
            </a:lvl9pPr>
          </a:lstStyle>
          <a:p>
            <a:r>
              <a:rPr lang="en-US" dirty="0"/>
              <a:t>Multivariate rainfall simulation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5EABE6-EE19-4BDE-ABEB-FE19DB756CAA}"/>
              </a:ext>
            </a:extLst>
          </p:cNvPr>
          <p:cNvSpPr txBox="1"/>
          <p:nvPr/>
        </p:nvSpPr>
        <p:spPr>
          <a:xfrm>
            <a:off x="390719" y="6038165"/>
            <a:ext cx="8362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Oriani, F., R. Mehrotra, G. Mariethoz, J. Straubhaar, A. Sharma and P. Renard (2018). "Simulating rainfall time-series: how to account for statistical variability at multiple scales?" </a:t>
            </a:r>
            <a:r>
              <a:rPr lang="en-US" sz="1200" u="sng" dirty="0"/>
              <a:t>Stochastic Environmental Research and Risk Assessment </a:t>
            </a:r>
            <a:r>
              <a:rPr lang="en-US" sz="1200" b="1" u="sng" dirty="0"/>
              <a:t>32</a:t>
            </a:r>
            <a:r>
              <a:rPr lang="en-US" sz="1200" u="sng" dirty="0"/>
              <a:t>(2): 321-340.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11646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A3F8E8-A2DB-4FAD-B64C-94C724FA2CE6}"/>
              </a:ext>
            </a:extLst>
          </p:cNvPr>
          <p:cNvGrpSpPr/>
          <p:nvPr/>
        </p:nvGrpSpPr>
        <p:grpSpPr>
          <a:xfrm>
            <a:off x="457200" y="838200"/>
            <a:ext cx="8686800" cy="5535389"/>
            <a:chOff x="1379353" y="1452640"/>
            <a:chExt cx="6808592" cy="4338560"/>
          </a:xfrm>
        </p:grpSpPr>
        <p:sp>
          <p:nvSpPr>
            <p:cNvPr id="56" name="CustomShape 1"/>
            <p:cNvSpPr/>
            <p:nvPr/>
          </p:nvSpPr>
          <p:spPr>
            <a:xfrm>
              <a:off x="3424543" y="1452640"/>
              <a:ext cx="2293695" cy="36475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1638" tIns="40819" rIns="81638" bIns="40819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996" spc="-1">
                  <a:solidFill>
                    <a:srgbClr val="000000"/>
                  </a:solidFill>
                  <a:latin typeface="Arial"/>
                  <a:ea typeface="DejaVu Sans"/>
                </a:rPr>
                <a:t>Annual seasonality</a:t>
              </a:r>
              <a:endParaRPr lang="en-US" sz="1996" spc="-1">
                <a:latin typeface="Arial"/>
              </a:endParaRPr>
            </a:p>
          </p:txBody>
        </p:sp>
        <p:pic>
          <p:nvPicPr>
            <p:cNvPr id="57" name="Picture 56"/>
            <p:cNvPicPr/>
            <p:nvPr/>
          </p:nvPicPr>
          <p:blipFill>
            <a:blip r:embed="rId2"/>
            <a:stretch/>
          </p:blipFill>
          <p:spPr>
            <a:xfrm>
              <a:off x="1423437" y="1925487"/>
              <a:ext cx="6295907" cy="3865713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CustomShape 2"/>
            <p:cNvSpPr/>
            <p:nvPr/>
          </p:nvSpPr>
          <p:spPr>
            <a:xfrm>
              <a:off x="3410501" y="3244427"/>
              <a:ext cx="2321779" cy="2625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1638" tIns="40819" rIns="81638" bIns="40819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70" spc="-1">
                  <a:solidFill>
                    <a:srgbClr val="000000"/>
                  </a:solidFill>
                  <a:latin typeface="Arial"/>
                  <a:ea typeface="DejaVu Sans"/>
                </a:rPr>
                <a:t>Mean daily rainfall [mm]</a:t>
              </a:r>
              <a:endParaRPr lang="en-US" sz="1270" spc="-1">
                <a:latin typeface="Arial"/>
              </a:endParaRPr>
            </a:p>
          </p:txBody>
        </p:sp>
        <p:sp>
          <p:nvSpPr>
            <p:cNvPr id="59" name="CustomShape 3"/>
            <p:cNvSpPr/>
            <p:nvPr/>
          </p:nvSpPr>
          <p:spPr>
            <a:xfrm>
              <a:off x="3000679" y="4517977"/>
              <a:ext cx="3141422" cy="2625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1638" tIns="40819" rIns="81638" bIns="40819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70" spc="-1" dirty="0">
                  <a:solidFill>
                    <a:srgbClr val="000000"/>
                  </a:solidFill>
                  <a:latin typeface="Arial"/>
                  <a:ea typeface="DejaVu Sans"/>
                </a:rPr>
                <a:t>Daily rainfall standard deviation [mm]</a:t>
              </a:r>
              <a:endParaRPr lang="en-US" sz="1270" spc="-1" dirty="0">
                <a:latin typeface="Arial"/>
              </a:endParaRPr>
            </a:p>
          </p:txBody>
        </p:sp>
        <p:sp>
          <p:nvSpPr>
            <p:cNvPr id="60" name="CustomShape 4"/>
            <p:cNvSpPr/>
            <p:nvPr/>
          </p:nvSpPr>
          <p:spPr>
            <a:xfrm>
              <a:off x="5461243" y="1799438"/>
              <a:ext cx="2726702" cy="4437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1638" tIns="40819" rIns="81638" bIns="40819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70" b="1" spc="-1">
                  <a:solidFill>
                    <a:srgbClr val="000000"/>
                  </a:solidFill>
                  <a:latin typeface="Arial"/>
                  <a:ea typeface="DejaVu Sans"/>
                </a:rPr>
                <a:t>Darwin</a:t>
              </a:r>
              <a:endParaRPr lang="en-US" sz="1270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US" sz="1270" spc="-1">
                <a:latin typeface="Arial"/>
              </a:endParaRPr>
            </a:p>
          </p:txBody>
        </p:sp>
        <p:sp>
          <p:nvSpPr>
            <p:cNvPr id="61" name="CustomShape 5"/>
            <p:cNvSpPr/>
            <p:nvPr/>
          </p:nvSpPr>
          <p:spPr>
            <a:xfrm>
              <a:off x="3208039" y="1799438"/>
              <a:ext cx="2726702" cy="4437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1638" tIns="40819" rIns="81638" bIns="40819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70" b="1" spc="-1">
                  <a:solidFill>
                    <a:srgbClr val="000000"/>
                  </a:solidFill>
                  <a:latin typeface="Arial"/>
                  <a:ea typeface="DejaVu Sans"/>
                </a:rPr>
                <a:t>Sydney</a:t>
              </a:r>
              <a:endParaRPr lang="en-US" sz="1270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70" spc="-1">
                  <a:solidFill>
                    <a:srgbClr val="000000"/>
                  </a:solidFill>
                  <a:latin typeface="Arial"/>
                  <a:ea typeface="DejaVu Sans"/>
                </a:rPr>
                <a:t>Wet day occurrence probability</a:t>
              </a:r>
              <a:endParaRPr lang="en-US" sz="1270" spc="-1">
                <a:latin typeface="Arial"/>
              </a:endParaRPr>
            </a:p>
          </p:txBody>
        </p:sp>
        <p:sp>
          <p:nvSpPr>
            <p:cNvPr id="62" name="CustomShape 6"/>
            <p:cNvSpPr/>
            <p:nvPr/>
          </p:nvSpPr>
          <p:spPr>
            <a:xfrm>
              <a:off x="1379353" y="1799765"/>
              <a:ext cx="1909671" cy="4437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1638" tIns="40819" rIns="81638" bIns="40819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70" b="1" spc="-1">
                  <a:solidFill>
                    <a:srgbClr val="000000"/>
                  </a:solidFill>
                  <a:latin typeface="Arial"/>
                  <a:ea typeface="DejaVu Sans"/>
                </a:rPr>
                <a:t>Alice Springs</a:t>
              </a:r>
              <a:endParaRPr lang="en-US" sz="1270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US" sz="1270" spc="-1">
                <a:latin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167F8F-C9E6-4B36-9B80-CB3C63918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106703"/>
            <a:ext cx="8686800" cy="1173503"/>
          </a:xfrm>
        </p:spPr>
        <p:txBody>
          <a:bodyPr/>
          <a:lstStyle/>
          <a:p>
            <a:r>
              <a:rPr lang="en-US" dirty="0"/>
              <a:t>Statistics of simulations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MPS simulations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447800"/>
            <a:ext cx="8686800" cy="48006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600" dirty="0"/>
              <a:t>The texture is borrowed from an analogue.</a:t>
            </a:r>
          </a:p>
          <a:p>
            <a:pPr>
              <a:spcAft>
                <a:spcPts val="1200"/>
              </a:spcAft>
            </a:pPr>
            <a:r>
              <a:rPr lang="en-US" sz="2600" dirty="0"/>
              <a:t>The Generated patterns are non-smooth and texturally complex (i.e. patterns with sharp transitions, well-defined shapes and objects).</a:t>
            </a:r>
          </a:p>
          <a:p>
            <a:pPr>
              <a:spcAft>
                <a:spcPts val="1200"/>
              </a:spcAft>
            </a:pPr>
            <a:r>
              <a:rPr lang="en-US" sz="2600" dirty="0"/>
              <a:t>Reproduction of non-smooth features is quantified with texture metrics (spatial covariance, connectivity, coherence of classes).</a:t>
            </a:r>
          </a:p>
          <a:p>
            <a:pPr>
              <a:spcAft>
                <a:spcPts val="1200"/>
              </a:spcAft>
            </a:pPr>
            <a:r>
              <a:rPr lang="en-US" sz="2600" dirty="0"/>
              <a:t>Different stochastic realizations allow exploring uncertainty.</a:t>
            </a:r>
          </a:p>
        </p:txBody>
      </p:sp>
    </p:spTree>
    <p:extLst>
      <p:ext uri="{BB962C8B-B14F-4D97-AF65-F5344CB8AC3E}">
        <p14:creationId xmlns:p14="http://schemas.microsoft.com/office/powerpoint/2010/main" val="3982712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471488" y="381000"/>
            <a:ext cx="8672512" cy="568325"/>
          </a:xfrm>
        </p:spPr>
        <p:txBody>
          <a:bodyPr>
            <a:normAutofit/>
          </a:bodyPr>
          <a:lstStyle/>
          <a:p>
            <a:r>
              <a:rPr lang="en-US" noProof="1"/>
              <a:t>Conclusions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4294967295"/>
          </p:nvPr>
        </p:nvSpPr>
        <p:spPr>
          <a:xfrm>
            <a:off x="381000" y="1143000"/>
            <a:ext cx="8382000" cy="4953000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altLang="fr-FR" sz="2600" noProof="1">
                <a:latin typeface="Arial" panose="020B0604020202020204" pitchFamily="34" charset="0"/>
                <a:cs typeface="Arial" panose="020B0604020202020204" pitchFamily="34" charset="0"/>
              </a:rPr>
              <a:t>MPS can be useful when one needs to generate complex patterns, and at the same time large amounts of analogue data are available elsewhere (=prior information).</a:t>
            </a:r>
          </a:p>
          <a:p>
            <a:pPr>
              <a:spcBef>
                <a:spcPts val="1800"/>
              </a:spcBef>
            </a:pPr>
            <a:r>
              <a:rPr lang="en-US" altLang="fr-FR" sz="2600" noProof="1">
                <a:latin typeface="Arial" panose="020B0604020202020204" pitchFamily="34" charset="0"/>
                <a:cs typeface="Arial" panose="020B0604020202020204" pitchFamily="34" charset="0"/>
              </a:rPr>
              <a:t>Challenges remain regarding the source of training images, the parameterization of simulation algorithms, and in some cases computing cost.</a:t>
            </a:r>
          </a:p>
          <a:p>
            <a:pPr>
              <a:spcBef>
                <a:spcPts val="1800"/>
              </a:spcBef>
            </a:pPr>
            <a:r>
              <a:rPr lang="en-US" altLang="fr-FR" sz="2600" noProof="1">
                <a:latin typeface="Arial" panose="020B0604020202020204" pitchFamily="34" charset="0"/>
                <a:cs typeface="Arial" panose="020B0604020202020204" pitchFamily="34" charset="0"/>
              </a:rPr>
              <a:t>Other applications exist, e.g. downscaling, weather generation, data fusion, 3D subsurface models.</a:t>
            </a:r>
          </a:p>
          <a:p>
            <a:pPr>
              <a:spcBef>
                <a:spcPts val="1800"/>
              </a:spcBef>
            </a:pPr>
            <a:r>
              <a:rPr lang="en-US" altLang="fr-FR" sz="2600" noProof="1">
                <a:latin typeface="Arial" panose="020B0604020202020204" pitchFamily="34" charset="0"/>
                <a:cs typeface="Arial" panose="020B0604020202020204" pitchFamily="34" charset="0"/>
              </a:rPr>
              <a:t>Open-source code here: </a:t>
            </a:r>
            <a:br>
              <a:rPr lang="en-US" altLang="fr-FR" sz="2600" noProof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hlinkClick r:id="rId2"/>
              </a:rPr>
              <a:t>https://github.com/GAIA-UNIL/G2S</a:t>
            </a:r>
            <a:endParaRPr lang="en-US" altLang="fr-FR" sz="2400" noProof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altLang="fr-FR" sz="2600" noProof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9F4D31-DE43-4B81-9424-A0B14B5A7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75" y="3581400"/>
            <a:ext cx="5364025" cy="30159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205463-6340-4CFE-BC96-1AD6C2AA4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174" y="71452"/>
            <a:ext cx="4925426" cy="3185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472FCE-882C-4E76-A13F-12D7CC61BD21}"/>
              </a:ext>
            </a:extLst>
          </p:cNvPr>
          <p:cNvSpPr/>
          <p:nvPr/>
        </p:nvSpPr>
        <p:spPr>
          <a:xfrm>
            <a:off x="152400" y="609600"/>
            <a:ext cx="3976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https://gaia-unil.github.io/G2S/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E559C7-A9ED-4969-AD08-B7BFDFB25679}"/>
              </a:ext>
            </a:extLst>
          </p:cNvPr>
          <p:cNvSpPr/>
          <p:nvPr/>
        </p:nvSpPr>
        <p:spPr>
          <a:xfrm>
            <a:off x="5546984" y="5089376"/>
            <a:ext cx="34630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https://gmd.copernicus.org/articles/13/2611/2020/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5752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190"/>
          <a:stretch/>
        </p:blipFill>
        <p:spPr>
          <a:xfrm>
            <a:off x="-74801" y="2819400"/>
            <a:ext cx="9231501" cy="4038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057400" y="609600"/>
            <a:ext cx="37086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spc="-100" dirty="0">
                <a:solidFill>
                  <a:schemeClr val="tx2"/>
                </a:solidFill>
                <a:latin typeface="Arial" charset="0"/>
                <a:ea typeface="+mj-ea"/>
                <a:cs typeface="Arial" charset="0"/>
              </a:rPr>
              <a:t>Thank you </a:t>
            </a:r>
          </a:p>
        </p:txBody>
      </p:sp>
      <p:sp>
        <p:nvSpPr>
          <p:cNvPr id="3" name="Rectangle 2"/>
          <p:cNvSpPr/>
          <p:nvPr/>
        </p:nvSpPr>
        <p:spPr>
          <a:xfrm>
            <a:off x="2590800" y="1828800"/>
            <a:ext cx="5638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spc="-100" dirty="0">
                <a:solidFill>
                  <a:schemeClr val="tx2"/>
                </a:solidFill>
                <a:latin typeface="Arial" charset="0"/>
                <a:ea typeface="+mj-ea"/>
                <a:cs typeface="Arial" charset="0"/>
              </a:rPr>
              <a:t>Questions?</a:t>
            </a:r>
          </a:p>
          <a:p>
            <a:pPr algn="ctr"/>
            <a:endParaRPr lang="en-US" sz="4000" spc="-100" dirty="0">
              <a:solidFill>
                <a:schemeClr val="tx2"/>
              </a:solidFill>
              <a:latin typeface="Arial" charset="0"/>
              <a:ea typeface="+mj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206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problems in geosciences:</a:t>
            </a:r>
            <a:br>
              <a:rPr lang="en-US" dirty="0"/>
            </a:br>
            <a:r>
              <a:rPr lang="en-US" dirty="0"/>
              <a:t>Strong spatial </a:t>
            </a:r>
            <a:r>
              <a:rPr lang="en-US" dirty="0" err="1"/>
              <a:t>variability+lots</a:t>
            </a:r>
            <a:r>
              <a:rPr lang="en-US" dirty="0"/>
              <a:t>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08245"/>
            <a:ext cx="6603123" cy="4276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6960" y="1985296"/>
            <a:ext cx="433749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11" descr="perm_small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35" t="30121" r="750" b="26513"/>
          <a:stretch/>
        </p:blipFill>
        <p:spPr bwMode="auto">
          <a:xfrm>
            <a:off x="520261" y="3173290"/>
            <a:ext cx="6096000" cy="24711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37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228600"/>
            <a:ext cx="8686800" cy="1173503"/>
          </a:xfrm>
        </p:spPr>
        <p:txBody>
          <a:bodyPr/>
          <a:lstStyle/>
          <a:p>
            <a:r>
              <a:rPr lang="en-US" dirty="0"/>
              <a:t>Some typical problems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" y="1273933"/>
            <a:ext cx="2427800" cy="452264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200" y="609600"/>
            <a:ext cx="4949966" cy="53035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5300" y="6163707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Gap-filling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1600" y="6163707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fusion/downscaling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970919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Landsat 7 SLC-off gaps</a:t>
            </a:r>
          </a:p>
        </p:txBody>
      </p:sp>
    </p:spTree>
    <p:extLst>
      <p:ext uri="{BB962C8B-B14F-4D97-AF65-F5344CB8AC3E}">
        <p14:creationId xmlns:p14="http://schemas.microsoft.com/office/powerpoint/2010/main" val="1018609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Interpolation with lots of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3505200" cy="4541498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Lots of information: local, textural, etc.</a:t>
            </a:r>
          </a:p>
          <a:p>
            <a:pPr>
              <a:spcBef>
                <a:spcPts val="3000"/>
              </a:spcBef>
            </a:pPr>
            <a:r>
              <a:rPr lang="en-US" dirty="0"/>
              <a:t>Parametric models such as kriging are parsimonious (2-3 </a:t>
            </a:r>
            <a:r>
              <a:rPr lang="en-US" dirty="0" err="1"/>
              <a:t>perameters</a:t>
            </a:r>
            <a:r>
              <a:rPr lang="en-US" dirty="0"/>
              <a:t>).</a:t>
            </a:r>
          </a:p>
          <a:p>
            <a:pPr>
              <a:spcBef>
                <a:spcPts val="3000"/>
              </a:spcBef>
            </a:pPr>
            <a:r>
              <a:rPr lang="en-US" dirty="0"/>
              <a:t>This parsimony leads to information loss.</a:t>
            </a:r>
          </a:p>
          <a:p>
            <a:pPr>
              <a:spcBef>
                <a:spcPts val="3000"/>
              </a:spcBef>
            </a:pPr>
            <a:r>
              <a:rPr lang="en-US" dirty="0"/>
              <a:t>Main issue: the interpolated samples are </a:t>
            </a:r>
            <a:r>
              <a:rPr lang="en-US" b="1" dirty="0"/>
              <a:t>only as rich as the model</a:t>
            </a:r>
            <a:r>
              <a:rPr lang="en-US" dirty="0"/>
              <a:t> (thus poorer than the original data).</a:t>
            </a:r>
          </a:p>
          <a:p>
            <a:pPr>
              <a:spcBef>
                <a:spcPts val="3000"/>
              </a:spcBef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lum brigh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9772" b="67992"/>
          <a:stretch/>
        </p:blipFill>
        <p:spPr>
          <a:xfrm>
            <a:off x="3730172" y="1062306"/>
            <a:ext cx="2592614" cy="5765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lum brigh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114" r="19658" b="67992"/>
          <a:stretch/>
        </p:blipFill>
        <p:spPr>
          <a:xfrm>
            <a:off x="6551386" y="1062306"/>
            <a:ext cx="2592614" cy="576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89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ATA\Documents\Projects\2014_Texture_synthesis_project\ERC\presentation\figures\bangladesh.tif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8600" y="1828800"/>
            <a:ext cx="8659948" cy="479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Training images in action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0600" y="4876800"/>
            <a:ext cx="42672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of encountering a channel (white)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00600" y="1524000"/>
            <a:ext cx="28956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Realization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3200400"/>
            <a:ext cx="28956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Realization 2</a:t>
            </a:r>
          </a:p>
        </p:txBody>
      </p:sp>
      <p:sp>
        <p:nvSpPr>
          <p:cNvPr id="4" name="Rectangle 3"/>
          <p:cNvSpPr/>
          <p:nvPr/>
        </p:nvSpPr>
        <p:spPr>
          <a:xfrm>
            <a:off x="107462" y="939086"/>
            <a:ext cx="9067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/>
              <a:t>Generate spatially continuous textures, with correct statistics</a:t>
            </a:r>
          </a:p>
        </p:txBody>
      </p:sp>
    </p:spTree>
    <p:extLst>
      <p:ext uri="{BB962C8B-B14F-4D97-AF65-F5344CB8AC3E}">
        <p14:creationId xmlns:p14="http://schemas.microsoft.com/office/powerpoint/2010/main" val="412943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351"/>
    </mc:Choice>
    <mc:Fallback xmlns="">
      <p:transition advTm="735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Multiple-point geostatistics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8686800" cy="55305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Based on 3 main concepts: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the features to model are too complex for parametric models, use </a:t>
            </a:r>
            <a:r>
              <a:rPr lang="en-US" u="sng" dirty="0"/>
              <a:t>non-parametric models</a:t>
            </a:r>
            <a:r>
              <a:rPr lang="en-US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Capturing complex features requires lots of data. When these data are not available, we can use </a:t>
            </a:r>
            <a:r>
              <a:rPr lang="en-US" u="sng" dirty="0"/>
              <a:t>analogues</a:t>
            </a:r>
            <a:r>
              <a:rPr lang="en-US" dirty="0"/>
              <a:t>, which can be expressed as training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 capture complexity, it is not sufficient to look at the relationships between pairs of locations, but one should compare </a:t>
            </a:r>
            <a:r>
              <a:rPr lang="en-US" u="sng" dirty="0"/>
              <a:t>entire patterns</a:t>
            </a:r>
            <a:r>
              <a:rPr lang="en-US" dirty="0"/>
              <a:t>.</a:t>
            </a:r>
          </a:p>
          <a:p>
            <a:endParaRPr lang="en-US" sz="1200" dirty="0"/>
          </a:p>
          <a:p>
            <a:r>
              <a:rPr lang="en-US" dirty="0"/>
              <a:t>First proposed in 1993:</a:t>
            </a:r>
          </a:p>
          <a:p>
            <a:pPr marL="973138" indent="-973138">
              <a:buNone/>
            </a:pPr>
            <a:r>
              <a:rPr lang="en-US" sz="1800" dirty="0"/>
              <a:t>	</a:t>
            </a:r>
            <a:r>
              <a:rPr lang="en-US" sz="1800" dirty="0" err="1"/>
              <a:t>Guardiano</a:t>
            </a:r>
            <a:r>
              <a:rPr lang="en-US" sz="1800" dirty="0"/>
              <a:t>, F. and M. Srivastava (1993). Multivariate geostatistics: Beyond bivariate moments. </a:t>
            </a:r>
            <a:r>
              <a:rPr lang="en-US" sz="1800" u="sng" dirty="0"/>
              <a:t>Geostatistics-</a:t>
            </a:r>
            <a:r>
              <a:rPr lang="en-US" sz="1800" u="sng" dirty="0" err="1"/>
              <a:t>Troia</a:t>
            </a:r>
            <a:r>
              <a:rPr lang="en-US" sz="1800" u="sng" dirty="0"/>
              <a:t>. A. </a:t>
            </a:r>
            <a:r>
              <a:rPr lang="en-US" sz="1800" u="sng" dirty="0" err="1"/>
              <a:t>Soares</a:t>
            </a:r>
            <a:r>
              <a:rPr lang="en-US" sz="1800" u="sng" dirty="0"/>
              <a:t>. Dordrecht, </a:t>
            </a:r>
            <a:r>
              <a:rPr lang="en-US" sz="1800" u="sng" dirty="0" err="1"/>
              <a:t>Kluwier</a:t>
            </a:r>
            <a:r>
              <a:rPr lang="en-US" sz="1800" u="sng" dirty="0"/>
              <a:t> Academic. </a:t>
            </a:r>
            <a:r>
              <a:rPr lang="en-US" sz="1800" b="1" u="sng" dirty="0"/>
              <a:t>1: </a:t>
            </a:r>
            <a:r>
              <a:rPr lang="en-US" sz="1800" u="sng" dirty="0"/>
              <a:t>133-144.</a:t>
            </a:r>
          </a:p>
          <a:p>
            <a:r>
              <a:rPr lang="en-US" dirty="0"/>
              <a:t>The concept really became popular only 10-15 years later.</a:t>
            </a:r>
          </a:p>
        </p:txBody>
      </p:sp>
    </p:spTree>
    <p:extLst>
      <p:ext uri="{BB962C8B-B14F-4D97-AF65-F5344CB8AC3E}">
        <p14:creationId xmlns:p14="http://schemas.microsoft.com/office/powerpoint/2010/main" val="3347213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Pattern matching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800600" y="1676400"/>
            <a:ext cx="4343400" cy="4790731"/>
            <a:chOff x="4648200" y="1676400"/>
            <a:chExt cx="4343400" cy="4790731"/>
          </a:xfrm>
        </p:grpSpPr>
        <p:pic>
          <p:nvPicPr>
            <p:cNvPr id="4" name="Picture 2" descr="D:\DATA\Documents\Projects\2014_Texture_synthesis_project\ERC\presentation\figures\bangladesh.tif"/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648200" y="1676400"/>
              <a:ext cx="4343400" cy="4790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 bwMode="auto">
            <a:xfrm>
              <a:off x="6553200" y="3886200"/>
              <a:ext cx="2386614" cy="38395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ヒラギノ角ゴ Pro W3" pitchFamily="1" charset="-128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281" y="2707481"/>
            <a:ext cx="264319" cy="264319"/>
          </a:xfrm>
          <a:prstGeom prst="rect">
            <a:avLst/>
          </a:prstGeom>
        </p:spPr>
      </p:pic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7543800" y="2017772"/>
          <a:ext cx="442912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2" name="Equation" r:id="rId5" imgW="215640" imgH="228600" progId="Equation.DSMT4">
                  <p:embed/>
                </p:oleObj>
              </mc:Choice>
              <mc:Fallback>
                <p:oleObj name="Equation" r:id="rId5" imgW="215640" imgH="228600" progId="Equation.DSMT4">
                  <p:embed/>
                  <p:pic>
                    <p:nvPicPr>
                      <p:cNvPr id="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017772"/>
                        <a:ext cx="442912" cy="471487"/>
                      </a:xfrm>
                      <a:prstGeom prst="rect">
                        <a:avLst/>
                      </a:prstGeom>
                      <a:solidFill>
                        <a:schemeClr val="bg1">
                          <a:alpha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5880100" y="4020921"/>
          <a:ext cx="44132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3" name="Equation" r:id="rId7" imgW="215640" imgH="241200" progId="Equation.DSMT4">
                  <p:embed/>
                </p:oleObj>
              </mc:Choice>
              <mc:Fallback>
                <p:oleObj name="Equation" r:id="rId7" imgW="215640" imgH="241200" progId="Equation.DSMT4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4020921"/>
                        <a:ext cx="441325" cy="498475"/>
                      </a:xfrm>
                      <a:prstGeom prst="rect">
                        <a:avLst/>
                      </a:prstGeom>
                      <a:solidFill>
                        <a:schemeClr val="bg1">
                          <a:alpha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D:\DATA\Documents\Projects\2014_Texture_synthesis_project\ERC\presentation\figures\bangladesh.tif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90226" y="4514778"/>
            <a:ext cx="4164148" cy="149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5267325" cy="522575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Fundamental principle of multiple-point </a:t>
            </a:r>
            <a:r>
              <a:rPr lang="en-US" sz="2400" dirty="0" err="1"/>
              <a:t>geostat</a:t>
            </a:r>
            <a:r>
              <a:rPr lang="en-US" sz="2400" dirty="0"/>
              <a:t>: </a:t>
            </a:r>
            <a:r>
              <a:rPr lang="en-US" sz="2400" u="sng" dirty="0"/>
              <a:t>pattern matching</a:t>
            </a:r>
            <a:r>
              <a:rPr lang="en-US" sz="2400" dirty="0"/>
              <a:t>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Given a neighborhood pattern </a:t>
            </a:r>
            <a:r>
              <a:rPr lang="en-US" sz="2400" b="1" dirty="0" err="1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lang="en-US" sz="2400" baseline="-25000" dirty="0" err="1"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sz="2400" dirty="0"/>
              <a:t>, we look for a similar pattern</a:t>
            </a:r>
            <a:r>
              <a:rPr lang="en-US" sz="2400" b="1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400" b="1" dirty="0" err="1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lang="en-US" sz="2400" baseline="-25000" dirty="0" err="1">
                <a:latin typeface="Times" panose="02020603050405020304" pitchFamily="18" charset="0"/>
                <a:cs typeface="Times" panose="02020603050405020304" pitchFamily="18" charset="0"/>
              </a:rPr>
              <a:t>y</a:t>
            </a:r>
            <a:r>
              <a:rPr lang="en-US" sz="2400" dirty="0"/>
              <a:t> in the training image.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This is done using a distance or mismatch: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Repeat until a complete </a:t>
            </a:r>
            <a:br>
              <a:rPr lang="en-US" sz="2400" dirty="0"/>
            </a:br>
            <a:r>
              <a:rPr lang="en-US" sz="2400" dirty="0"/>
              <a:t>texturized image is generated.</a:t>
            </a: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228600" y="4267200"/>
          <a:ext cx="4724400" cy="810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4" name="Equation" r:id="rId10" imgW="2527200" imgH="431640" progId="Equation.DSMT4">
                  <p:embed/>
                </p:oleObj>
              </mc:Choice>
              <mc:Fallback>
                <p:oleObj name="Equation" r:id="rId10" imgW="2527200" imgH="431640" progId="Equation.DSMT4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267200"/>
                        <a:ext cx="4724400" cy="810517"/>
                      </a:xfrm>
                      <a:prstGeom prst="rect">
                        <a:avLst/>
                      </a:prstGeom>
                      <a:solidFill>
                        <a:schemeClr val="bg1">
                          <a:alpha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12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1389 L -0.21267 0.27893 L -0.17118 0.3787 L -0.05017 0.38819 L -0.11198 0.29213 L 0.07657 0.27616 C 0.07153 0.31042 0.12622 0.25903 0.12136 0.29352 " pathEditMode="relative" rAng="0" ptsTypes="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66" y="2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reeform 63"/>
          <p:cNvSpPr>
            <a:spLocks/>
          </p:cNvSpPr>
          <p:nvPr/>
        </p:nvSpPr>
        <p:spPr bwMode="auto">
          <a:xfrm>
            <a:off x="4787900" y="2670414"/>
            <a:ext cx="1368425" cy="2160587"/>
          </a:xfrm>
          <a:custGeom>
            <a:avLst/>
            <a:gdLst>
              <a:gd name="T0" fmla="*/ 2147483647 w 862"/>
              <a:gd name="T1" fmla="*/ 0 h 1361"/>
              <a:gd name="T2" fmla="*/ 0 w 862"/>
              <a:gd name="T3" fmla="*/ 2147483647 h 1361"/>
              <a:gd name="T4" fmla="*/ 0 w 862"/>
              <a:gd name="T5" fmla="*/ 2147483647 h 1361"/>
              <a:gd name="T6" fmla="*/ 2147483647 w 862"/>
              <a:gd name="T7" fmla="*/ 2147483647 h 1361"/>
              <a:gd name="T8" fmla="*/ 2147483647 w 862"/>
              <a:gd name="T9" fmla="*/ 0 h 13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2"/>
              <a:gd name="T16" fmla="*/ 0 h 1361"/>
              <a:gd name="T17" fmla="*/ 862 w 862"/>
              <a:gd name="T18" fmla="*/ 1361 h 13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2" h="1361">
                <a:moveTo>
                  <a:pt x="862" y="0"/>
                </a:moveTo>
                <a:lnTo>
                  <a:pt x="0" y="91"/>
                </a:lnTo>
                <a:lnTo>
                  <a:pt x="0" y="1361"/>
                </a:lnTo>
                <a:lnTo>
                  <a:pt x="544" y="1361"/>
                </a:lnTo>
                <a:lnTo>
                  <a:pt x="862" y="0"/>
                </a:lnTo>
                <a:close/>
              </a:path>
            </a:pathLst>
          </a:custGeom>
          <a:solidFill>
            <a:srgbClr val="00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07" name="Freeform 61"/>
          <p:cNvSpPr>
            <a:spLocks/>
          </p:cNvSpPr>
          <p:nvPr/>
        </p:nvSpPr>
        <p:spPr bwMode="auto">
          <a:xfrm>
            <a:off x="6516688" y="3822939"/>
            <a:ext cx="2159000" cy="1008062"/>
          </a:xfrm>
          <a:custGeom>
            <a:avLst/>
            <a:gdLst>
              <a:gd name="T0" fmla="*/ 2147483647 w 1360"/>
              <a:gd name="T1" fmla="*/ 0 h 635"/>
              <a:gd name="T2" fmla="*/ 0 w 1360"/>
              <a:gd name="T3" fmla="*/ 2147483647 h 635"/>
              <a:gd name="T4" fmla="*/ 2147483647 w 1360"/>
              <a:gd name="T5" fmla="*/ 2147483647 h 635"/>
              <a:gd name="T6" fmla="*/ 2147483647 w 1360"/>
              <a:gd name="T7" fmla="*/ 2147483647 h 635"/>
              <a:gd name="T8" fmla="*/ 2147483647 w 1360"/>
              <a:gd name="T9" fmla="*/ 0 h 63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60"/>
              <a:gd name="T16" fmla="*/ 0 h 635"/>
              <a:gd name="T17" fmla="*/ 1360 w 1360"/>
              <a:gd name="T18" fmla="*/ 635 h 63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60" h="635">
                <a:moveTo>
                  <a:pt x="90" y="0"/>
                </a:moveTo>
                <a:lnTo>
                  <a:pt x="0" y="635"/>
                </a:lnTo>
                <a:lnTo>
                  <a:pt x="1360" y="635"/>
                </a:lnTo>
                <a:lnTo>
                  <a:pt x="1360" y="91"/>
                </a:lnTo>
                <a:lnTo>
                  <a:pt x="90" y="0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08" name="Freeform 60"/>
          <p:cNvSpPr>
            <a:spLocks/>
          </p:cNvSpPr>
          <p:nvPr/>
        </p:nvSpPr>
        <p:spPr bwMode="auto">
          <a:xfrm>
            <a:off x="5435600" y="2545001"/>
            <a:ext cx="1377950" cy="2286000"/>
          </a:xfrm>
          <a:custGeom>
            <a:avLst/>
            <a:gdLst>
              <a:gd name="T0" fmla="*/ 2147483647 w 868"/>
              <a:gd name="T1" fmla="*/ 2147483647 h 1440"/>
              <a:gd name="T2" fmla="*/ 2147483647 w 868"/>
              <a:gd name="T3" fmla="*/ 2147483647 h 1440"/>
              <a:gd name="T4" fmla="*/ 2147483647 w 868"/>
              <a:gd name="T5" fmla="*/ 2147483647 h 1440"/>
              <a:gd name="T6" fmla="*/ 2147483647 w 868"/>
              <a:gd name="T7" fmla="*/ 2147483647 h 1440"/>
              <a:gd name="T8" fmla="*/ 2147483647 w 868"/>
              <a:gd name="T9" fmla="*/ 2147483647 h 1440"/>
              <a:gd name="T10" fmla="*/ 2147483647 w 868"/>
              <a:gd name="T11" fmla="*/ 2147483647 h 1440"/>
              <a:gd name="T12" fmla="*/ 2147483647 w 868"/>
              <a:gd name="T13" fmla="*/ 2147483647 h 1440"/>
              <a:gd name="T14" fmla="*/ 2147483647 w 868"/>
              <a:gd name="T15" fmla="*/ 2147483647 h 1440"/>
              <a:gd name="T16" fmla="*/ 2147483647 w 868"/>
              <a:gd name="T17" fmla="*/ 2147483647 h 1440"/>
              <a:gd name="T18" fmla="*/ 2147483647 w 868"/>
              <a:gd name="T19" fmla="*/ 2147483647 h 1440"/>
              <a:gd name="T20" fmla="*/ 2147483647 w 868"/>
              <a:gd name="T21" fmla="*/ 2147483647 h 1440"/>
              <a:gd name="T22" fmla="*/ 2147483647 w 868"/>
              <a:gd name="T23" fmla="*/ 2147483647 h 1440"/>
              <a:gd name="T24" fmla="*/ 2147483647 w 868"/>
              <a:gd name="T25" fmla="*/ 2147483647 h 1440"/>
              <a:gd name="T26" fmla="*/ 0 w 868"/>
              <a:gd name="T27" fmla="*/ 2147483647 h 1440"/>
              <a:gd name="T28" fmla="*/ 2147483647 w 868"/>
              <a:gd name="T29" fmla="*/ 2147483647 h 1440"/>
              <a:gd name="T30" fmla="*/ 2147483647 w 868"/>
              <a:gd name="T31" fmla="*/ 2147483647 h 1440"/>
              <a:gd name="T32" fmla="*/ 2147483647 w 868"/>
              <a:gd name="T33" fmla="*/ 2147483647 h 1440"/>
              <a:gd name="T34" fmla="*/ 2147483647 w 868"/>
              <a:gd name="T35" fmla="*/ 2147483647 h 1440"/>
              <a:gd name="T36" fmla="*/ 2147483647 w 868"/>
              <a:gd name="T37" fmla="*/ 2147483647 h 1440"/>
              <a:gd name="T38" fmla="*/ 2147483647 w 868"/>
              <a:gd name="T39" fmla="*/ 2147483647 h 1440"/>
              <a:gd name="T40" fmla="*/ 2147483647 w 868"/>
              <a:gd name="T41" fmla="*/ 2147483647 h 1440"/>
              <a:gd name="T42" fmla="*/ 2147483647 w 868"/>
              <a:gd name="T43" fmla="*/ 2147483647 h 1440"/>
              <a:gd name="T44" fmla="*/ 2147483647 w 868"/>
              <a:gd name="T45" fmla="*/ 2147483647 h 1440"/>
              <a:gd name="T46" fmla="*/ 2147483647 w 868"/>
              <a:gd name="T47" fmla="*/ 2147483647 h 1440"/>
              <a:gd name="T48" fmla="*/ 2147483647 w 868"/>
              <a:gd name="T49" fmla="*/ 2147483647 h 1440"/>
              <a:gd name="T50" fmla="*/ 2147483647 w 868"/>
              <a:gd name="T51" fmla="*/ 2147483647 h 1440"/>
              <a:gd name="T52" fmla="*/ 2147483647 w 868"/>
              <a:gd name="T53" fmla="*/ 2147483647 h 1440"/>
              <a:gd name="T54" fmla="*/ 2147483647 w 868"/>
              <a:gd name="T55" fmla="*/ 2147483647 h 1440"/>
              <a:gd name="T56" fmla="*/ 2147483647 w 868"/>
              <a:gd name="T57" fmla="*/ 2147483647 h 1440"/>
              <a:gd name="T58" fmla="*/ 2147483647 w 868"/>
              <a:gd name="T59" fmla="*/ 2147483647 h 1440"/>
              <a:gd name="T60" fmla="*/ 2147483647 w 868"/>
              <a:gd name="T61" fmla="*/ 2147483647 h 1440"/>
              <a:gd name="T62" fmla="*/ 2147483647 w 868"/>
              <a:gd name="T63" fmla="*/ 2147483647 h 1440"/>
              <a:gd name="T64" fmla="*/ 2147483647 w 868"/>
              <a:gd name="T65" fmla="*/ 2147483647 h 1440"/>
              <a:gd name="T66" fmla="*/ 2147483647 w 868"/>
              <a:gd name="T67" fmla="*/ 2147483647 h 1440"/>
              <a:gd name="T68" fmla="*/ 2147483647 w 868"/>
              <a:gd name="T69" fmla="*/ 2147483647 h 1440"/>
              <a:gd name="T70" fmla="*/ 2147483647 w 868"/>
              <a:gd name="T71" fmla="*/ 0 h 1440"/>
              <a:gd name="T72" fmla="*/ 2147483647 w 868"/>
              <a:gd name="T73" fmla="*/ 2147483647 h 1440"/>
              <a:gd name="T74" fmla="*/ 2147483647 w 868"/>
              <a:gd name="T75" fmla="*/ 2147483647 h 144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868"/>
              <a:gd name="T115" fmla="*/ 0 h 1440"/>
              <a:gd name="T116" fmla="*/ 868 w 868"/>
              <a:gd name="T117" fmla="*/ 1440 h 1440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868" h="1440">
                <a:moveTo>
                  <a:pt x="377" y="138"/>
                </a:moveTo>
                <a:cubicBezTo>
                  <a:pt x="343" y="164"/>
                  <a:pt x="309" y="177"/>
                  <a:pt x="269" y="192"/>
                </a:cubicBezTo>
                <a:cubicBezTo>
                  <a:pt x="258" y="196"/>
                  <a:pt x="249" y="204"/>
                  <a:pt x="239" y="210"/>
                </a:cubicBezTo>
                <a:cubicBezTo>
                  <a:pt x="232" y="215"/>
                  <a:pt x="221" y="228"/>
                  <a:pt x="221" y="228"/>
                </a:cubicBezTo>
                <a:cubicBezTo>
                  <a:pt x="215" y="246"/>
                  <a:pt x="210" y="272"/>
                  <a:pt x="200" y="288"/>
                </a:cubicBezTo>
                <a:cubicBezTo>
                  <a:pt x="191" y="344"/>
                  <a:pt x="214" y="530"/>
                  <a:pt x="167" y="600"/>
                </a:cubicBezTo>
                <a:cubicBezTo>
                  <a:pt x="163" y="625"/>
                  <a:pt x="151" y="645"/>
                  <a:pt x="137" y="666"/>
                </a:cubicBezTo>
                <a:cubicBezTo>
                  <a:pt x="133" y="688"/>
                  <a:pt x="122" y="710"/>
                  <a:pt x="110" y="729"/>
                </a:cubicBezTo>
                <a:cubicBezTo>
                  <a:pt x="105" y="748"/>
                  <a:pt x="96" y="762"/>
                  <a:pt x="89" y="780"/>
                </a:cubicBezTo>
                <a:cubicBezTo>
                  <a:pt x="81" y="801"/>
                  <a:pt x="77" y="824"/>
                  <a:pt x="65" y="843"/>
                </a:cubicBezTo>
                <a:cubicBezTo>
                  <a:pt x="55" y="901"/>
                  <a:pt x="45" y="959"/>
                  <a:pt x="35" y="1017"/>
                </a:cubicBezTo>
                <a:cubicBezTo>
                  <a:pt x="28" y="1103"/>
                  <a:pt x="24" y="1189"/>
                  <a:pt x="14" y="1275"/>
                </a:cubicBezTo>
                <a:cubicBezTo>
                  <a:pt x="14" y="1279"/>
                  <a:pt x="24" y="1410"/>
                  <a:pt x="11" y="1410"/>
                </a:cubicBezTo>
                <a:lnTo>
                  <a:pt x="0" y="1440"/>
                </a:lnTo>
                <a:lnTo>
                  <a:pt x="862" y="1440"/>
                </a:lnTo>
                <a:cubicBezTo>
                  <a:pt x="855" y="1413"/>
                  <a:pt x="854" y="1420"/>
                  <a:pt x="860" y="1383"/>
                </a:cubicBezTo>
                <a:cubicBezTo>
                  <a:pt x="861" y="1377"/>
                  <a:pt x="866" y="1365"/>
                  <a:pt x="866" y="1365"/>
                </a:cubicBezTo>
                <a:cubicBezTo>
                  <a:pt x="863" y="1273"/>
                  <a:pt x="868" y="1177"/>
                  <a:pt x="857" y="1086"/>
                </a:cubicBezTo>
                <a:cubicBezTo>
                  <a:pt x="856" y="1019"/>
                  <a:pt x="857" y="952"/>
                  <a:pt x="854" y="885"/>
                </a:cubicBezTo>
                <a:cubicBezTo>
                  <a:pt x="853" y="873"/>
                  <a:pt x="839" y="867"/>
                  <a:pt x="830" y="858"/>
                </a:cubicBezTo>
                <a:cubicBezTo>
                  <a:pt x="810" y="838"/>
                  <a:pt x="791" y="817"/>
                  <a:pt x="767" y="801"/>
                </a:cubicBezTo>
                <a:cubicBezTo>
                  <a:pt x="755" y="777"/>
                  <a:pt x="762" y="759"/>
                  <a:pt x="761" y="714"/>
                </a:cubicBezTo>
                <a:cubicBezTo>
                  <a:pt x="763" y="673"/>
                  <a:pt x="750" y="574"/>
                  <a:pt x="761" y="531"/>
                </a:cubicBezTo>
                <a:cubicBezTo>
                  <a:pt x="767" y="514"/>
                  <a:pt x="771" y="497"/>
                  <a:pt x="776" y="480"/>
                </a:cubicBezTo>
                <a:cubicBezTo>
                  <a:pt x="778" y="471"/>
                  <a:pt x="782" y="462"/>
                  <a:pt x="785" y="453"/>
                </a:cubicBezTo>
                <a:cubicBezTo>
                  <a:pt x="786" y="450"/>
                  <a:pt x="788" y="444"/>
                  <a:pt x="788" y="444"/>
                </a:cubicBezTo>
                <a:cubicBezTo>
                  <a:pt x="789" y="385"/>
                  <a:pt x="789" y="326"/>
                  <a:pt x="791" y="267"/>
                </a:cubicBezTo>
                <a:cubicBezTo>
                  <a:pt x="792" y="235"/>
                  <a:pt x="785" y="240"/>
                  <a:pt x="803" y="234"/>
                </a:cubicBezTo>
                <a:cubicBezTo>
                  <a:pt x="817" y="213"/>
                  <a:pt x="813" y="223"/>
                  <a:pt x="818" y="207"/>
                </a:cubicBezTo>
                <a:cubicBezTo>
                  <a:pt x="817" y="177"/>
                  <a:pt x="817" y="147"/>
                  <a:pt x="815" y="117"/>
                </a:cubicBezTo>
                <a:cubicBezTo>
                  <a:pt x="814" y="102"/>
                  <a:pt x="803" y="75"/>
                  <a:pt x="803" y="75"/>
                </a:cubicBezTo>
                <a:cubicBezTo>
                  <a:pt x="802" y="62"/>
                  <a:pt x="804" y="49"/>
                  <a:pt x="800" y="36"/>
                </a:cubicBezTo>
                <a:cubicBezTo>
                  <a:pt x="799" y="33"/>
                  <a:pt x="794" y="35"/>
                  <a:pt x="791" y="33"/>
                </a:cubicBezTo>
                <a:cubicBezTo>
                  <a:pt x="769" y="21"/>
                  <a:pt x="779" y="22"/>
                  <a:pt x="758" y="15"/>
                </a:cubicBezTo>
                <a:cubicBezTo>
                  <a:pt x="747" y="12"/>
                  <a:pt x="736" y="9"/>
                  <a:pt x="725" y="6"/>
                </a:cubicBezTo>
                <a:cubicBezTo>
                  <a:pt x="715" y="4"/>
                  <a:pt x="695" y="0"/>
                  <a:pt x="695" y="0"/>
                </a:cubicBezTo>
                <a:cubicBezTo>
                  <a:pt x="650" y="1"/>
                  <a:pt x="604" y="6"/>
                  <a:pt x="560" y="6"/>
                </a:cubicBezTo>
                <a:lnTo>
                  <a:pt x="363" y="125"/>
                </a:lnTo>
              </a:path>
            </a:pathLst>
          </a:cu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09" name="Freeform 58"/>
          <p:cNvSpPr>
            <a:spLocks/>
          </p:cNvSpPr>
          <p:nvPr/>
        </p:nvSpPr>
        <p:spPr bwMode="auto">
          <a:xfrm>
            <a:off x="6572250" y="2395776"/>
            <a:ext cx="2103438" cy="1795463"/>
          </a:xfrm>
          <a:custGeom>
            <a:avLst/>
            <a:gdLst>
              <a:gd name="T0" fmla="*/ 2147483647 w 1325"/>
              <a:gd name="T1" fmla="*/ 2147483647 h 1131"/>
              <a:gd name="T2" fmla="*/ 2147483647 w 1325"/>
              <a:gd name="T3" fmla="*/ 2147483647 h 1131"/>
              <a:gd name="T4" fmla="*/ 2147483647 w 1325"/>
              <a:gd name="T5" fmla="*/ 2147483647 h 1131"/>
              <a:gd name="T6" fmla="*/ 2147483647 w 1325"/>
              <a:gd name="T7" fmla="*/ 2147483647 h 1131"/>
              <a:gd name="T8" fmla="*/ 2147483647 w 1325"/>
              <a:gd name="T9" fmla="*/ 2147483647 h 1131"/>
              <a:gd name="T10" fmla="*/ 2147483647 w 1325"/>
              <a:gd name="T11" fmla="*/ 2147483647 h 1131"/>
              <a:gd name="T12" fmla="*/ 2147483647 w 1325"/>
              <a:gd name="T13" fmla="*/ 2147483647 h 1131"/>
              <a:gd name="T14" fmla="*/ 2147483647 w 1325"/>
              <a:gd name="T15" fmla="*/ 2147483647 h 1131"/>
              <a:gd name="T16" fmla="*/ 2147483647 w 1325"/>
              <a:gd name="T17" fmla="*/ 2147483647 h 1131"/>
              <a:gd name="T18" fmla="*/ 2147483647 w 1325"/>
              <a:gd name="T19" fmla="*/ 2147483647 h 1131"/>
              <a:gd name="T20" fmla="*/ 2147483647 w 1325"/>
              <a:gd name="T21" fmla="*/ 2147483647 h 1131"/>
              <a:gd name="T22" fmla="*/ 2147483647 w 1325"/>
              <a:gd name="T23" fmla="*/ 2147483647 h 1131"/>
              <a:gd name="T24" fmla="*/ 2147483647 w 1325"/>
              <a:gd name="T25" fmla="*/ 2147483647 h 1131"/>
              <a:gd name="T26" fmla="*/ 2147483647 w 1325"/>
              <a:gd name="T27" fmla="*/ 2147483647 h 1131"/>
              <a:gd name="T28" fmla="*/ 2147483647 w 1325"/>
              <a:gd name="T29" fmla="*/ 2147483647 h 1131"/>
              <a:gd name="T30" fmla="*/ 2147483647 w 1325"/>
              <a:gd name="T31" fmla="*/ 2147483647 h 1131"/>
              <a:gd name="T32" fmla="*/ 2147483647 w 1325"/>
              <a:gd name="T33" fmla="*/ 2147483647 h 1131"/>
              <a:gd name="T34" fmla="*/ 2147483647 w 1325"/>
              <a:gd name="T35" fmla="*/ 2147483647 h 1131"/>
              <a:gd name="T36" fmla="*/ 2147483647 w 1325"/>
              <a:gd name="T37" fmla="*/ 2147483647 h 1131"/>
              <a:gd name="T38" fmla="*/ 2147483647 w 1325"/>
              <a:gd name="T39" fmla="*/ 2147483647 h 1131"/>
              <a:gd name="T40" fmla="*/ 2147483647 w 1325"/>
              <a:gd name="T41" fmla="*/ 2147483647 h 1131"/>
              <a:gd name="T42" fmla="*/ 2147483647 w 1325"/>
              <a:gd name="T43" fmla="*/ 2147483647 h 1131"/>
              <a:gd name="T44" fmla="*/ 2147483647 w 1325"/>
              <a:gd name="T45" fmla="*/ 2147483647 h 1131"/>
              <a:gd name="T46" fmla="*/ 2147483647 w 1325"/>
              <a:gd name="T47" fmla="*/ 2147483647 h 1131"/>
              <a:gd name="T48" fmla="*/ 2147483647 w 1325"/>
              <a:gd name="T49" fmla="*/ 2147483647 h 1131"/>
              <a:gd name="T50" fmla="*/ 2147483647 w 1325"/>
              <a:gd name="T51" fmla="*/ 2147483647 h 1131"/>
              <a:gd name="T52" fmla="*/ 2147483647 w 1325"/>
              <a:gd name="T53" fmla="*/ 2147483647 h 1131"/>
              <a:gd name="T54" fmla="*/ 2147483647 w 1325"/>
              <a:gd name="T55" fmla="*/ 2147483647 h 1131"/>
              <a:gd name="T56" fmla="*/ 2147483647 w 1325"/>
              <a:gd name="T57" fmla="*/ 2147483647 h 1131"/>
              <a:gd name="T58" fmla="*/ 2147483647 w 1325"/>
              <a:gd name="T59" fmla="*/ 2147483647 h 1131"/>
              <a:gd name="T60" fmla="*/ 2147483647 w 1325"/>
              <a:gd name="T61" fmla="*/ 2147483647 h 1131"/>
              <a:gd name="T62" fmla="*/ 2147483647 w 1325"/>
              <a:gd name="T63" fmla="*/ 2147483647 h 1131"/>
              <a:gd name="T64" fmla="*/ 2147483647 w 1325"/>
              <a:gd name="T65" fmla="*/ 2147483647 h 1131"/>
              <a:gd name="T66" fmla="*/ 2147483647 w 1325"/>
              <a:gd name="T67" fmla="*/ 0 h 1131"/>
              <a:gd name="T68" fmla="*/ 2147483647 w 1325"/>
              <a:gd name="T69" fmla="*/ 2147483647 h 1131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325"/>
              <a:gd name="T106" fmla="*/ 0 h 1131"/>
              <a:gd name="T107" fmla="*/ 1325 w 1325"/>
              <a:gd name="T108" fmla="*/ 1131 h 1131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325" h="1131">
                <a:moveTo>
                  <a:pt x="1235" y="37"/>
                </a:moveTo>
                <a:lnTo>
                  <a:pt x="1325" y="37"/>
                </a:lnTo>
                <a:lnTo>
                  <a:pt x="1325" y="1126"/>
                </a:lnTo>
                <a:cubicBezTo>
                  <a:pt x="1304" y="1124"/>
                  <a:pt x="1283" y="1128"/>
                  <a:pt x="1262" y="1131"/>
                </a:cubicBezTo>
                <a:cubicBezTo>
                  <a:pt x="1241" y="1130"/>
                  <a:pt x="1221" y="1130"/>
                  <a:pt x="1200" y="1129"/>
                </a:cubicBezTo>
                <a:cubicBezTo>
                  <a:pt x="1189" y="1128"/>
                  <a:pt x="1166" y="1123"/>
                  <a:pt x="1166" y="1123"/>
                </a:cubicBezTo>
                <a:cubicBezTo>
                  <a:pt x="1063" y="1124"/>
                  <a:pt x="966" y="1128"/>
                  <a:pt x="863" y="1129"/>
                </a:cubicBezTo>
                <a:cubicBezTo>
                  <a:pt x="701" y="1128"/>
                  <a:pt x="539" y="1124"/>
                  <a:pt x="377" y="1123"/>
                </a:cubicBezTo>
                <a:cubicBezTo>
                  <a:pt x="357" y="1122"/>
                  <a:pt x="338" y="1118"/>
                  <a:pt x="318" y="1116"/>
                </a:cubicBezTo>
                <a:cubicBezTo>
                  <a:pt x="301" y="1111"/>
                  <a:pt x="284" y="1103"/>
                  <a:pt x="267" y="1101"/>
                </a:cubicBezTo>
                <a:cubicBezTo>
                  <a:pt x="249" y="1092"/>
                  <a:pt x="228" y="1091"/>
                  <a:pt x="209" y="1083"/>
                </a:cubicBezTo>
                <a:cubicBezTo>
                  <a:pt x="186" y="1074"/>
                  <a:pt x="166" y="1058"/>
                  <a:pt x="144" y="1047"/>
                </a:cubicBezTo>
                <a:cubicBezTo>
                  <a:pt x="136" y="1037"/>
                  <a:pt x="121" y="1028"/>
                  <a:pt x="111" y="1020"/>
                </a:cubicBezTo>
                <a:cubicBezTo>
                  <a:pt x="110" y="1014"/>
                  <a:pt x="106" y="1010"/>
                  <a:pt x="102" y="1005"/>
                </a:cubicBezTo>
                <a:cubicBezTo>
                  <a:pt x="101" y="998"/>
                  <a:pt x="97" y="993"/>
                  <a:pt x="93" y="987"/>
                </a:cubicBezTo>
                <a:cubicBezTo>
                  <a:pt x="91" y="978"/>
                  <a:pt x="86" y="974"/>
                  <a:pt x="81" y="967"/>
                </a:cubicBezTo>
                <a:cubicBezTo>
                  <a:pt x="69" y="950"/>
                  <a:pt x="57" y="931"/>
                  <a:pt x="48" y="912"/>
                </a:cubicBezTo>
                <a:cubicBezTo>
                  <a:pt x="46" y="902"/>
                  <a:pt x="41" y="893"/>
                  <a:pt x="35" y="885"/>
                </a:cubicBezTo>
                <a:cubicBezTo>
                  <a:pt x="33" y="879"/>
                  <a:pt x="32" y="874"/>
                  <a:pt x="30" y="868"/>
                </a:cubicBezTo>
                <a:cubicBezTo>
                  <a:pt x="27" y="848"/>
                  <a:pt x="20" y="833"/>
                  <a:pt x="17" y="814"/>
                </a:cubicBezTo>
                <a:cubicBezTo>
                  <a:pt x="15" y="774"/>
                  <a:pt x="21" y="729"/>
                  <a:pt x="12" y="691"/>
                </a:cubicBezTo>
                <a:cubicBezTo>
                  <a:pt x="11" y="662"/>
                  <a:pt x="11" y="632"/>
                  <a:pt x="6" y="603"/>
                </a:cubicBezTo>
                <a:cubicBezTo>
                  <a:pt x="4" y="565"/>
                  <a:pt x="0" y="529"/>
                  <a:pt x="11" y="492"/>
                </a:cubicBezTo>
                <a:cubicBezTo>
                  <a:pt x="12" y="476"/>
                  <a:pt x="17" y="461"/>
                  <a:pt x="23" y="447"/>
                </a:cubicBezTo>
                <a:cubicBezTo>
                  <a:pt x="25" y="435"/>
                  <a:pt x="23" y="441"/>
                  <a:pt x="29" y="427"/>
                </a:cubicBezTo>
                <a:cubicBezTo>
                  <a:pt x="30" y="425"/>
                  <a:pt x="32" y="420"/>
                  <a:pt x="32" y="420"/>
                </a:cubicBezTo>
                <a:cubicBezTo>
                  <a:pt x="33" y="410"/>
                  <a:pt x="33" y="399"/>
                  <a:pt x="38" y="390"/>
                </a:cubicBezTo>
                <a:cubicBezTo>
                  <a:pt x="40" y="379"/>
                  <a:pt x="41" y="373"/>
                  <a:pt x="42" y="361"/>
                </a:cubicBezTo>
                <a:cubicBezTo>
                  <a:pt x="43" y="313"/>
                  <a:pt x="35" y="230"/>
                  <a:pt x="56" y="178"/>
                </a:cubicBezTo>
                <a:cubicBezTo>
                  <a:pt x="59" y="160"/>
                  <a:pt x="65" y="144"/>
                  <a:pt x="71" y="127"/>
                </a:cubicBezTo>
                <a:cubicBezTo>
                  <a:pt x="73" y="107"/>
                  <a:pt x="107" y="60"/>
                  <a:pt x="123" y="49"/>
                </a:cubicBezTo>
                <a:cubicBezTo>
                  <a:pt x="130" y="44"/>
                  <a:pt x="135" y="38"/>
                  <a:pt x="143" y="36"/>
                </a:cubicBezTo>
                <a:cubicBezTo>
                  <a:pt x="151" y="30"/>
                  <a:pt x="157" y="23"/>
                  <a:pt x="167" y="21"/>
                </a:cubicBezTo>
                <a:cubicBezTo>
                  <a:pt x="180" y="12"/>
                  <a:pt x="201" y="5"/>
                  <a:pt x="216" y="0"/>
                </a:cubicBezTo>
                <a:lnTo>
                  <a:pt x="1235" y="37"/>
                </a:lnTo>
                <a:close/>
              </a:path>
            </a:pathLst>
          </a:custGeom>
          <a:solidFill>
            <a:srgbClr val="00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0" name="Freeform 57"/>
          <p:cNvSpPr>
            <a:spLocks/>
          </p:cNvSpPr>
          <p:nvPr/>
        </p:nvSpPr>
        <p:spPr bwMode="auto">
          <a:xfrm>
            <a:off x="7443788" y="2097326"/>
            <a:ext cx="1235075" cy="1365250"/>
          </a:xfrm>
          <a:custGeom>
            <a:avLst/>
            <a:gdLst>
              <a:gd name="T0" fmla="*/ 2147483647 w 778"/>
              <a:gd name="T1" fmla="*/ 2147483647 h 860"/>
              <a:gd name="T2" fmla="*/ 2147483647 w 778"/>
              <a:gd name="T3" fmla="*/ 2147483647 h 860"/>
              <a:gd name="T4" fmla="*/ 2147483647 w 778"/>
              <a:gd name="T5" fmla="*/ 2147483647 h 860"/>
              <a:gd name="T6" fmla="*/ 2147483647 w 778"/>
              <a:gd name="T7" fmla="*/ 2147483647 h 860"/>
              <a:gd name="T8" fmla="*/ 2147483647 w 778"/>
              <a:gd name="T9" fmla="*/ 2147483647 h 860"/>
              <a:gd name="T10" fmla="*/ 2147483647 w 778"/>
              <a:gd name="T11" fmla="*/ 2147483647 h 860"/>
              <a:gd name="T12" fmla="*/ 2147483647 w 778"/>
              <a:gd name="T13" fmla="*/ 2147483647 h 860"/>
              <a:gd name="T14" fmla="*/ 2147483647 w 778"/>
              <a:gd name="T15" fmla="*/ 2147483647 h 860"/>
              <a:gd name="T16" fmla="*/ 2147483647 w 778"/>
              <a:gd name="T17" fmla="*/ 2147483647 h 860"/>
              <a:gd name="T18" fmla="*/ 2147483647 w 778"/>
              <a:gd name="T19" fmla="*/ 2147483647 h 860"/>
              <a:gd name="T20" fmla="*/ 2147483647 w 778"/>
              <a:gd name="T21" fmla="*/ 2147483647 h 860"/>
              <a:gd name="T22" fmla="*/ 2147483647 w 778"/>
              <a:gd name="T23" fmla="*/ 2147483647 h 860"/>
              <a:gd name="T24" fmla="*/ 2147483647 w 778"/>
              <a:gd name="T25" fmla="*/ 2147483647 h 860"/>
              <a:gd name="T26" fmla="*/ 2147483647 w 778"/>
              <a:gd name="T27" fmla="*/ 2147483647 h 860"/>
              <a:gd name="T28" fmla="*/ 2147483647 w 778"/>
              <a:gd name="T29" fmla="*/ 2147483647 h 860"/>
              <a:gd name="T30" fmla="*/ 2147483647 w 778"/>
              <a:gd name="T31" fmla="*/ 2147483647 h 860"/>
              <a:gd name="T32" fmla="*/ 2147483647 w 778"/>
              <a:gd name="T33" fmla="*/ 2147483647 h 860"/>
              <a:gd name="T34" fmla="*/ 2147483647 w 778"/>
              <a:gd name="T35" fmla="*/ 2147483647 h 860"/>
              <a:gd name="T36" fmla="*/ 2147483647 w 778"/>
              <a:gd name="T37" fmla="*/ 2147483647 h 860"/>
              <a:gd name="T38" fmla="*/ 2147483647 w 778"/>
              <a:gd name="T39" fmla="*/ 2147483647 h 860"/>
              <a:gd name="T40" fmla="*/ 2147483647 w 778"/>
              <a:gd name="T41" fmla="*/ 2147483647 h 860"/>
              <a:gd name="T42" fmla="*/ 2147483647 w 778"/>
              <a:gd name="T43" fmla="*/ 2147483647 h 860"/>
              <a:gd name="T44" fmla="*/ 2147483647 w 778"/>
              <a:gd name="T45" fmla="*/ 2147483647 h 860"/>
              <a:gd name="T46" fmla="*/ 2147483647 w 778"/>
              <a:gd name="T47" fmla="*/ 2147483647 h 860"/>
              <a:gd name="T48" fmla="*/ 2147483647 w 778"/>
              <a:gd name="T49" fmla="*/ 2147483647 h 860"/>
              <a:gd name="T50" fmla="*/ 2147483647 w 778"/>
              <a:gd name="T51" fmla="*/ 2147483647 h 860"/>
              <a:gd name="T52" fmla="*/ 2147483647 w 778"/>
              <a:gd name="T53" fmla="*/ 2147483647 h 860"/>
              <a:gd name="T54" fmla="*/ 2147483647 w 778"/>
              <a:gd name="T55" fmla="*/ 2147483647 h 860"/>
              <a:gd name="T56" fmla="*/ 2147483647 w 778"/>
              <a:gd name="T57" fmla="*/ 2147483647 h 860"/>
              <a:gd name="T58" fmla="*/ 2147483647 w 778"/>
              <a:gd name="T59" fmla="*/ 2147483647 h 860"/>
              <a:gd name="T60" fmla="*/ 2147483647 w 778"/>
              <a:gd name="T61" fmla="*/ 2147483647 h 860"/>
              <a:gd name="T62" fmla="*/ 2147483647 w 778"/>
              <a:gd name="T63" fmla="*/ 2147483647 h 860"/>
              <a:gd name="T64" fmla="*/ 0 w 778"/>
              <a:gd name="T65" fmla="*/ 2147483647 h 860"/>
              <a:gd name="T66" fmla="*/ 2147483647 w 778"/>
              <a:gd name="T67" fmla="*/ 2147483647 h 860"/>
              <a:gd name="T68" fmla="*/ 2147483647 w 778"/>
              <a:gd name="T69" fmla="*/ 2147483647 h 860"/>
              <a:gd name="T70" fmla="*/ 2147483647 w 778"/>
              <a:gd name="T71" fmla="*/ 2147483647 h 860"/>
              <a:gd name="T72" fmla="*/ 2147483647 w 778"/>
              <a:gd name="T73" fmla="*/ 2147483647 h 860"/>
              <a:gd name="T74" fmla="*/ 2147483647 w 778"/>
              <a:gd name="T75" fmla="*/ 2147483647 h 860"/>
              <a:gd name="T76" fmla="*/ 2147483647 w 778"/>
              <a:gd name="T77" fmla="*/ 2147483647 h 860"/>
              <a:gd name="T78" fmla="*/ 2147483647 w 778"/>
              <a:gd name="T79" fmla="*/ 2147483647 h 860"/>
              <a:gd name="T80" fmla="*/ 2147483647 w 778"/>
              <a:gd name="T81" fmla="*/ 2147483647 h 860"/>
              <a:gd name="T82" fmla="*/ 2147483647 w 778"/>
              <a:gd name="T83" fmla="*/ 2147483647 h 860"/>
              <a:gd name="T84" fmla="*/ 2147483647 w 778"/>
              <a:gd name="T85" fmla="*/ 2147483647 h 860"/>
              <a:gd name="T86" fmla="*/ 2147483647 w 778"/>
              <a:gd name="T87" fmla="*/ 2147483647 h 860"/>
              <a:gd name="T88" fmla="*/ 2147483647 w 778"/>
              <a:gd name="T89" fmla="*/ 2147483647 h 860"/>
              <a:gd name="T90" fmla="*/ 2147483647 w 778"/>
              <a:gd name="T91" fmla="*/ 2147483647 h 860"/>
              <a:gd name="T92" fmla="*/ 2147483647 w 778"/>
              <a:gd name="T93" fmla="*/ 2147483647 h 860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778"/>
              <a:gd name="T142" fmla="*/ 0 h 860"/>
              <a:gd name="T143" fmla="*/ 778 w 778"/>
              <a:gd name="T144" fmla="*/ 860 h 860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778" h="860">
                <a:moveTo>
                  <a:pt x="486" y="2"/>
                </a:moveTo>
                <a:cubicBezTo>
                  <a:pt x="597" y="0"/>
                  <a:pt x="569" y="1"/>
                  <a:pt x="773" y="2"/>
                </a:cubicBezTo>
                <a:cubicBezTo>
                  <a:pt x="777" y="90"/>
                  <a:pt x="778" y="211"/>
                  <a:pt x="771" y="269"/>
                </a:cubicBezTo>
                <a:cubicBezTo>
                  <a:pt x="768" y="300"/>
                  <a:pt x="749" y="322"/>
                  <a:pt x="729" y="348"/>
                </a:cubicBezTo>
                <a:cubicBezTo>
                  <a:pt x="727" y="356"/>
                  <a:pt x="724" y="362"/>
                  <a:pt x="720" y="369"/>
                </a:cubicBezTo>
                <a:cubicBezTo>
                  <a:pt x="719" y="374"/>
                  <a:pt x="714" y="384"/>
                  <a:pt x="714" y="384"/>
                </a:cubicBezTo>
                <a:cubicBezTo>
                  <a:pt x="712" y="396"/>
                  <a:pt x="709" y="409"/>
                  <a:pt x="705" y="420"/>
                </a:cubicBezTo>
                <a:cubicBezTo>
                  <a:pt x="704" y="438"/>
                  <a:pt x="704" y="451"/>
                  <a:pt x="696" y="467"/>
                </a:cubicBezTo>
                <a:cubicBezTo>
                  <a:pt x="694" y="479"/>
                  <a:pt x="679" y="502"/>
                  <a:pt x="669" y="510"/>
                </a:cubicBezTo>
                <a:cubicBezTo>
                  <a:pt x="658" y="529"/>
                  <a:pt x="633" y="568"/>
                  <a:pt x="617" y="579"/>
                </a:cubicBezTo>
                <a:cubicBezTo>
                  <a:pt x="614" y="584"/>
                  <a:pt x="611" y="588"/>
                  <a:pt x="609" y="593"/>
                </a:cubicBezTo>
                <a:cubicBezTo>
                  <a:pt x="606" y="611"/>
                  <a:pt x="611" y="627"/>
                  <a:pt x="600" y="642"/>
                </a:cubicBezTo>
                <a:cubicBezTo>
                  <a:pt x="599" y="649"/>
                  <a:pt x="594" y="650"/>
                  <a:pt x="591" y="656"/>
                </a:cubicBezTo>
                <a:cubicBezTo>
                  <a:pt x="588" y="674"/>
                  <a:pt x="581" y="688"/>
                  <a:pt x="573" y="704"/>
                </a:cubicBezTo>
                <a:cubicBezTo>
                  <a:pt x="572" y="712"/>
                  <a:pt x="564" y="726"/>
                  <a:pt x="564" y="726"/>
                </a:cubicBezTo>
                <a:cubicBezTo>
                  <a:pt x="562" y="737"/>
                  <a:pt x="562" y="747"/>
                  <a:pt x="560" y="758"/>
                </a:cubicBezTo>
                <a:cubicBezTo>
                  <a:pt x="559" y="773"/>
                  <a:pt x="562" y="794"/>
                  <a:pt x="552" y="807"/>
                </a:cubicBezTo>
                <a:cubicBezTo>
                  <a:pt x="551" y="830"/>
                  <a:pt x="554" y="830"/>
                  <a:pt x="537" y="836"/>
                </a:cubicBezTo>
                <a:cubicBezTo>
                  <a:pt x="532" y="841"/>
                  <a:pt x="526" y="842"/>
                  <a:pt x="519" y="843"/>
                </a:cubicBezTo>
                <a:cubicBezTo>
                  <a:pt x="506" y="850"/>
                  <a:pt x="509" y="848"/>
                  <a:pt x="488" y="849"/>
                </a:cubicBezTo>
                <a:cubicBezTo>
                  <a:pt x="477" y="853"/>
                  <a:pt x="466" y="855"/>
                  <a:pt x="455" y="860"/>
                </a:cubicBezTo>
                <a:cubicBezTo>
                  <a:pt x="372" y="859"/>
                  <a:pt x="303" y="858"/>
                  <a:pt x="225" y="854"/>
                </a:cubicBezTo>
                <a:cubicBezTo>
                  <a:pt x="217" y="851"/>
                  <a:pt x="208" y="849"/>
                  <a:pt x="200" y="848"/>
                </a:cubicBezTo>
                <a:cubicBezTo>
                  <a:pt x="198" y="847"/>
                  <a:pt x="197" y="846"/>
                  <a:pt x="195" y="846"/>
                </a:cubicBezTo>
                <a:cubicBezTo>
                  <a:pt x="192" y="845"/>
                  <a:pt x="188" y="846"/>
                  <a:pt x="185" y="845"/>
                </a:cubicBezTo>
                <a:cubicBezTo>
                  <a:pt x="171" y="841"/>
                  <a:pt x="159" y="830"/>
                  <a:pt x="144" y="827"/>
                </a:cubicBezTo>
                <a:cubicBezTo>
                  <a:pt x="128" y="819"/>
                  <a:pt x="106" y="797"/>
                  <a:pt x="90" y="794"/>
                </a:cubicBezTo>
                <a:cubicBezTo>
                  <a:pt x="81" y="787"/>
                  <a:pt x="73" y="780"/>
                  <a:pt x="63" y="774"/>
                </a:cubicBezTo>
                <a:cubicBezTo>
                  <a:pt x="62" y="766"/>
                  <a:pt x="58" y="767"/>
                  <a:pt x="54" y="761"/>
                </a:cubicBezTo>
                <a:cubicBezTo>
                  <a:pt x="52" y="750"/>
                  <a:pt x="45" y="739"/>
                  <a:pt x="39" y="729"/>
                </a:cubicBezTo>
                <a:cubicBezTo>
                  <a:pt x="37" y="718"/>
                  <a:pt x="28" y="703"/>
                  <a:pt x="20" y="695"/>
                </a:cubicBezTo>
                <a:cubicBezTo>
                  <a:pt x="17" y="674"/>
                  <a:pt x="13" y="650"/>
                  <a:pt x="6" y="630"/>
                </a:cubicBezTo>
                <a:cubicBezTo>
                  <a:pt x="4" y="615"/>
                  <a:pt x="2" y="600"/>
                  <a:pt x="0" y="585"/>
                </a:cubicBezTo>
                <a:cubicBezTo>
                  <a:pt x="2" y="577"/>
                  <a:pt x="2" y="568"/>
                  <a:pt x="5" y="560"/>
                </a:cubicBezTo>
                <a:cubicBezTo>
                  <a:pt x="6" y="536"/>
                  <a:pt x="13" y="522"/>
                  <a:pt x="23" y="501"/>
                </a:cubicBezTo>
                <a:cubicBezTo>
                  <a:pt x="25" y="484"/>
                  <a:pt x="23" y="466"/>
                  <a:pt x="29" y="450"/>
                </a:cubicBezTo>
                <a:cubicBezTo>
                  <a:pt x="31" y="441"/>
                  <a:pt x="40" y="434"/>
                  <a:pt x="44" y="425"/>
                </a:cubicBezTo>
                <a:cubicBezTo>
                  <a:pt x="46" y="413"/>
                  <a:pt x="54" y="408"/>
                  <a:pt x="63" y="401"/>
                </a:cubicBezTo>
                <a:cubicBezTo>
                  <a:pt x="70" y="402"/>
                  <a:pt x="77" y="404"/>
                  <a:pt x="84" y="404"/>
                </a:cubicBezTo>
                <a:lnTo>
                  <a:pt x="323" y="407"/>
                </a:lnTo>
                <a:lnTo>
                  <a:pt x="404" y="396"/>
                </a:lnTo>
                <a:cubicBezTo>
                  <a:pt x="423" y="387"/>
                  <a:pt x="432" y="369"/>
                  <a:pt x="437" y="351"/>
                </a:cubicBezTo>
                <a:cubicBezTo>
                  <a:pt x="438" y="333"/>
                  <a:pt x="439" y="315"/>
                  <a:pt x="443" y="297"/>
                </a:cubicBezTo>
                <a:cubicBezTo>
                  <a:pt x="444" y="283"/>
                  <a:pt x="444" y="269"/>
                  <a:pt x="447" y="255"/>
                </a:cubicBezTo>
                <a:cubicBezTo>
                  <a:pt x="449" y="246"/>
                  <a:pt x="472" y="219"/>
                  <a:pt x="479" y="207"/>
                </a:cubicBezTo>
                <a:cubicBezTo>
                  <a:pt x="478" y="181"/>
                  <a:pt x="483" y="106"/>
                  <a:pt x="474" y="80"/>
                </a:cubicBezTo>
                <a:cubicBezTo>
                  <a:pt x="475" y="61"/>
                  <a:pt x="474" y="43"/>
                  <a:pt x="482" y="26"/>
                </a:cubicBezTo>
              </a:path>
            </a:pathLst>
          </a:cu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1" name="Freeform 54"/>
          <p:cNvSpPr>
            <a:spLocks/>
          </p:cNvSpPr>
          <p:nvPr/>
        </p:nvSpPr>
        <p:spPr bwMode="auto">
          <a:xfrm>
            <a:off x="4703763" y="2092564"/>
            <a:ext cx="3567112" cy="998537"/>
          </a:xfrm>
          <a:custGeom>
            <a:avLst/>
            <a:gdLst>
              <a:gd name="T0" fmla="*/ 2147483647 w 2247"/>
              <a:gd name="T1" fmla="*/ 2147483647 h 629"/>
              <a:gd name="T2" fmla="*/ 2147483647 w 2247"/>
              <a:gd name="T3" fmla="*/ 2147483647 h 629"/>
              <a:gd name="T4" fmla="*/ 2147483647 w 2247"/>
              <a:gd name="T5" fmla="*/ 2147483647 h 629"/>
              <a:gd name="T6" fmla="*/ 2147483647 w 2247"/>
              <a:gd name="T7" fmla="*/ 2147483647 h 629"/>
              <a:gd name="T8" fmla="*/ 2147483647 w 2247"/>
              <a:gd name="T9" fmla="*/ 2147483647 h 629"/>
              <a:gd name="T10" fmla="*/ 2147483647 w 2247"/>
              <a:gd name="T11" fmla="*/ 2147483647 h 629"/>
              <a:gd name="T12" fmla="*/ 2147483647 w 2247"/>
              <a:gd name="T13" fmla="*/ 2147483647 h 629"/>
              <a:gd name="T14" fmla="*/ 2147483647 w 2247"/>
              <a:gd name="T15" fmla="*/ 2147483647 h 629"/>
              <a:gd name="T16" fmla="*/ 2147483647 w 2247"/>
              <a:gd name="T17" fmla="*/ 2147483647 h 629"/>
              <a:gd name="T18" fmla="*/ 2147483647 w 2247"/>
              <a:gd name="T19" fmla="*/ 2147483647 h 629"/>
              <a:gd name="T20" fmla="*/ 2147483647 w 2247"/>
              <a:gd name="T21" fmla="*/ 2147483647 h 629"/>
              <a:gd name="T22" fmla="*/ 2147483647 w 2247"/>
              <a:gd name="T23" fmla="*/ 2147483647 h 629"/>
              <a:gd name="T24" fmla="*/ 2147483647 w 2247"/>
              <a:gd name="T25" fmla="*/ 2147483647 h 62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247"/>
              <a:gd name="T40" fmla="*/ 0 h 629"/>
              <a:gd name="T41" fmla="*/ 2247 w 2247"/>
              <a:gd name="T42" fmla="*/ 629 h 62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247" h="629">
                <a:moveTo>
                  <a:pt x="54" y="626"/>
                </a:moveTo>
                <a:cubicBezTo>
                  <a:pt x="111" y="620"/>
                  <a:pt x="231" y="629"/>
                  <a:pt x="387" y="611"/>
                </a:cubicBezTo>
                <a:cubicBezTo>
                  <a:pt x="435" y="607"/>
                  <a:pt x="486" y="583"/>
                  <a:pt x="532" y="572"/>
                </a:cubicBezTo>
                <a:cubicBezTo>
                  <a:pt x="669" y="544"/>
                  <a:pt x="804" y="511"/>
                  <a:pt x="941" y="503"/>
                </a:cubicBezTo>
                <a:cubicBezTo>
                  <a:pt x="1010" y="484"/>
                  <a:pt x="1076" y="448"/>
                  <a:pt x="1148" y="433"/>
                </a:cubicBezTo>
                <a:cubicBezTo>
                  <a:pt x="1245" y="381"/>
                  <a:pt x="1341" y="320"/>
                  <a:pt x="1443" y="293"/>
                </a:cubicBezTo>
                <a:cubicBezTo>
                  <a:pt x="1483" y="259"/>
                  <a:pt x="1490" y="263"/>
                  <a:pt x="1541" y="274"/>
                </a:cubicBezTo>
                <a:cubicBezTo>
                  <a:pt x="1589" y="295"/>
                  <a:pt x="1614" y="352"/>
                  <a:pt x="1662" y="374"/>
                </a:cubicBezTo>
                <a:cubicBezTo>
                  <a:pt x="1746" y="370"/>
                  <a:pt x="1828" y="426"/>
                  <a:pt x="1912" y="419"/>
                </a:cubicBezTo>
                <a:cubicBezTo>
                  <a:pt x="1936" y="417"/>
                  <a:pt x="2125" y="416"/>
                  <a:pt x="2140" y="407"/>
                </a:cubicBezTo>
                <a:cubicBezTo>
                  <a:pt x="2195" y="372"/>
                  <a:pt x="2157" y="324"/>
                  <a:pt x="2206" y="281"/>
                </a:cubicBezTo>
                <a:cubicBezTo>
                  <a:pt x="2225" y="243"/>
                  <a:pt x="2208" y="49"/>
                  <a:pt x="2214" y="5"/>
                </a:cubicBezTo>
                <a:cubicBezTo>
                  <a:pt x="2247" y="0"/>
                  <a:pt x="0" y="5"/>
                  <a:pt x="53" y="1"/>
                </a:cubicBezTo>
              </a:path>
            </a:pathLst>
          </a:cu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115888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noProof="1">
                <a:latin typeface="Arial" charset="0"/>
                <a:cs typeface="Arial" charset="0"/>
              </a:rPr>
              <a:t>The DS algorithm (not use today)</a:t>
            </a:r>
          </a:p>
        </p:txBody>
      </p:sp>
      <p:sp>
        <p:nvSpPr>
          <p:cNvPr id="47113" name="Rectangle 5"/>
          <p:cNvSpPr>
            <a:spLocks noChangeArrowheads="1"/>
          </p:cNvSpPr>
          <p:nvPr/>
        </p:nvSpPr>
        <p:spPr bwMode="auto">
          <a:xfrm>
            <a:off x="2339975" y="2959339"/>
            <a:ext cx="144463" cy="14287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47114" name="Rectangle 6"/>
          <p:cNvSpPr>
            <a:spLocks noChangeArrowheads="1"/>
          </p:cNvSpPr>
          <p:nvPr/>
        </p:nvSpPr>
        <p:spPr bwMode="auto">
          <a:xfrm>
            <a:off x="755650" y="2886314"/>
            <a:ext cx="144463" cy="144462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47115" name="Rectangle 7"/>
          <p:cNvSpPr>
            <a:spLocks noChangeArrowheads="1"/>
          </p:cNvSpPr>
          <p:nvPr/>
        </p:nvSpPr>
        <p:spPr bwMode="auto">
          <a:xfrm>
            <a:off x="1619250" y="4470639"/>
            <a:ext cx="144463" cy="144462"/>
          </a:xfrm>
          <a:prstGeom prst="rect">
            <a:avLst/>
          </a:prstGeom>
          <a:solidFill>
            <a:srgbClr val="00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47116" name="Oval 8"/>
          <p:cNvSpPr>
            <a:spLocks noChangeArrowheads="1"/>
          </p:cNvSpPr>
          <p:nvPr/>
        </p:nvSpPr>
        <p:spPr bwMode="auto">
          <a:xfrm>
            <a:off x="684213" y="2165589"/>
            <a:ext cx="2447925" cy="24495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47117" name="Rectangle 10"/>
          <p:cNvSpPr>
            <a:spLocks noChangeArrowheads="1"/>
          </p:cNvSpPr>
          <p:nvPr/>
        </p:nvSpPr>
        <p:spPr bwMode="auto">
          <a:xfrm>
            <a:off x="179388" y="2095739"/>
            <a:ext cx="3889375" cy="2736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47118" name="Rectangle 16"/>
          <p:cNvSpPr>
            <a:spLocks noChangeArrowheads="1"/>
          </p:cNvSpPr>
          <p:nvPr/>
        </p:nvSpPr>
        <p:spPr bwMode="auto">
          <a:xfrm>
            <a:off x="4787900" y="2094151"/>
            <a:ext cx="3889375" cy="2736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47119" name="Line 17"/>
          <p:cNvSpPr>
            <a:spLocks noChangeShapeType="1"/>
          </p:cNvSpPr>
          <p:nvPr/>
        </p:nvSpPr>
        <p:spPr bwMode="auto">
          <a:xfrm flipH="1">
            <a:off x="1692275" y="3391139"/>
            <a:ext cx="287338" cy="1152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20" name="Line 18"/>
          <p:cNvSpPr>
            <a:spLocks noChangeShapeType="1"/>
          </p:cNvSpPr>
          <p:nvPr/>
        </p:nvSpPr>
        <p:spPr bwMode="auto">
          <a:xfrm flipV="1">
            <a:off x="1979613" y="3032364"/>
            <a:ext cx="431800" cy="358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21" name="Line 19"/>
          <p:cNvSpPr>
            <a:spLocks noChangeShapeType="1"/>
          </p:cNvSpPr>
          <p:nvPr/>
        </p:nvSpPr>
        <p:spPr bwMode="auto">
          <a:xfrm flipH="1" flipV="1">
            <a:off x="827088" y="2959339"/>
            <a:ext cx="1152525" cy="431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22" name="Text Box 20"/>
          <p:cNvSpPr txBox="1">
            <a:spLocks noChangeArrowheads="1"/>
          </p:cNvSpPr>
          <p:nvPr/>
        </p:nvSpPr>
        <p:spPr bwMode="auto">
          <a:xfrm>
            <a:off x="207963" y="1725851"/>
            <a:ext cx="1727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002966"/>
                </a:solidFill>
                <a:latin typeface="Geneva"/>
              </a:rPr>
              <a:t>Simulation</a:t>
            </a:r>
            <a:endParaRPr lang="en-US" sz="2000" b="1" dirty="0">
              <a:solidFill>
                <a:srgbClr val="002966"/>
              </a:solidFill>
              <a:latin typeface="Geneva"/>
            </a:endParaRPr>
          </a:p>
        </p:txBody>
      </p:sp>
      <p:sp>
        <p:nvSpPr>
          <p:cNvPr id="47123" name="Text Box 21"/>
          <p:cNvSpPr txBox="1">
            <a:spLocks noChangeArrowheads="1"/>
          </p:cNvSpPr>
          <p:nvPr/>
        </p:nvSpPr>
        <p:spPr bwMode="auto">
          <a:xfrm>
            <a:off x="2579688" y="1787764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latin typeface="Arial" charset="0"/>
              </a:rPr>
              <a:t>neighborhood</a:t>
            </a:r>
            <a:endParaRPr lang="en-US" sz="1200" dirty="0">
              <a:latin typeface="Arial" charset="0"/>
            </a:endParaRPr>
          </a:p>
        </p:txBody>
      </p:sp>
      <p:sp>
        <p:nvSpPr>
          <p:cNvPr id="47124" name="Line 23"/>
          <p:cNvSpPr>
            <a:spLocks noChangeShapeType="1"/>
          </p:cNvSpPr>
          <p:nvPr/>
        </p:nvSpPr>
        <p:spPr bwMode="auto">
          <a:xfrm flipH="1">
            <a:off x="2484438" y="1951276"/>
            <a:ext cx="142875" cy="3603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11" name="Rectangle 25"/>
          <p:cNvSpPr>
            <a:spLocks noChangeArrowheads="1"/>
          </p:cNvSpPr>
          <p:nvPr/>
        </p:nvSpPr>
        <p:spPr bwMode="auto">
          <a:xfrm>
            <a:off x="6515100" y="2960926"/>
            <a:ext cx="144463" cy="14287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8212" name="Rectangle 26"/>
          <p:cNvSpPr>
            <a:spLocks noChangeArrowheads="1"/>
          </p:cNvSpPr>
          <p:nvPr/>
        </p:nvSpPr>
        <p:spPr bwMode="auto">
          <a:xfrm>
            <a:off x="4930775" y="2887901"/>
            <a:ext cx="144463" cy="144463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8213" name="Rectangle 27"/>
          <p:cNvSpPr>
            <a:spLocks noChangeArrowheads="1"/>
          </p:cNvSpPr>
          <p:nvPr/>
        </p:nvSpPr>
        <p:spPr bwMode="auto">
          <a:xfrm>
            <a:off x="5794375" y="4472226"/>
            <a:ext cx="144463" cy="144463"/>
          </a:xfrm>
          <a:prstGeom prst="rect">
            <a:avLst/>
          </a:prstGeom>
          <a:solidFill>
            <a:srgbClr val="00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8214" name="Oval 28"/>
          <p:cNvSpPr>
            <a:spLocks noChangeArrowheads="1"/>
          </p:cNvSpPr>
          <p:nvPr/>
        </p:nvSpPr>
        <p:spPr bwMode="auto">
          <a:xfrm>
            <a:off x="4859338" y="2167176"/>
            <a:ext cx="2447925" cy="24495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8215" name="Line 29"/>
          <p:cNvSpPr>
            <a:spLocks noChangeShapeType="1"/>
          </p:cNvSpPr>
          <p:nvPr/>
        </p:nvSpPr>
        <p:spPr bwMode="auto">
          <a:xfrm flipH="1">
            <a:off x="5867400" y="3392726"/>
            <a:ext cx="287338" cy="1152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16" name="Line 30"/>
          <p:cNvSpPr>
            <a:spLocks noChangeShapeType="1"/>
          </p:cNvSpPr>
          <p:nvPr/>
        </p:nvSpPr>
        <p:spPr bwMode="auto">
          <a:xfrm flipV="1">
            <a:off x="6154738" y="3033951"/>
            <a:ext cx="431800" cy="358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17" name="Line 31"/>
          <p:cNvSpPr>
            <a:spLocks noChangeShapeType="1"/>
          </p:cNvSpPr>
          <p:nvPr/>
        </p:nvSpPr>
        <p:spPr bwMode="auto">
          <a:xfrm flipH="1" flipV="1">
            <a:off x="5002213" y="2960926"/>
            <a:ext cx="1152525" cy="431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19" name="Rectangle 33"/>
          <p:cNvSpPr>
            <a:spLocks noChangeArrowheads="1"/>
          </p:cNvSpPr>
          <p:nvPr/>
        </p:nvSpPr>
        <p:spPr bwMode="auto">
          <a:xfrm>
            <a:off x="8351838" y="2168764"/>
            <a:ext cx="144462" cy="14287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8220" name="Rectangle 34"/>
          <p:cNvSpPr>
            <a:spLocks noChangeArrowheads="1"/>
          </p:cNvSpPr>
          <p:nvPr/>
        </p:nvSpPr>
        <p:spPr bwMode="auto">
          <a:xfrm>
            <a:off x="6767513" y="2095739"/>
            <a:ext cx="144462" cy="144462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8221" name="Rectangle 35"/>
          <p:cNvSpPr>
            <a:spLocks noChangeArrowheads="1"/>
          </p:cNvSpPr>
          <p:nvPr/>
        </p:nvSpPr>
        <p:spPr bwMode="auto">
          <a:xfrm>
            <a:off x="7631113" y="3680064"/>
            <a:ext cx="144462" cy="144462"/>
          </a:xfrm>
          <a:prstGeom prst="rect">
            <a:avLst/>
          </a:prstGeom>
          <a:solidFill>
            <a:srgbClr val="00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8222" name="Oval 36"/>
          <p:cNvSpPr>
            <a:spLocks noChangeArrowheads="1"/>
          </p:cNvSpPr>
          <p:nvPr/>
        </p:nvSpPr>
        <p:spPr bwMode="auto">
          <a:xfrm>
            <a:off x="6696075" y="1375014"/>
            <a:ext cx="2447925" cy="24495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8223" name="Line 37"/>
          <p:cNvSpPr>
            <a:spLocks noChangeShapeType="1"/>
          </p:cNvSpPr>
          <p:nvPr/>
        </p:nvSpPr>
        <p:spPr bwMode="auto">
          <a:xfrm flipH="1">
            <a:off x="7704138" y="2600564"/>
            <a:ext cx="287337" cy="1152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24" name="Line 38"/>
          <p:cNvSpPr>
            <a:spLocks noChangeShapeType="1"/>
          </p:cNvSpPr>
          <p:nvPr/>
        </p:nvSpPr>
        <p:spPr bwMode="auto">
          <a:xfrm flipV="1">
            <a:off x="7991475" y="2241789"/>
            <a:ext cx="431800" cy="358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25" name="Line 39"/>
          <p:cNvSpPr>
            <a:spLocks noChangeShapeType="1"/>
          </p:cNvSpPr>
          <p:nvPr/>
        </p:nvSpPr>
        <p:spPr bwMode="auto">
          <a:xfrm flipH="1" flipV="1">
            <a:off x="6838950" y="2168764"/>
            <a:ext cx="1152525" cy="431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27" name="Rectangle 41"/>
          <p:cNvSpPr>
            <a:spLocks noChangeArrowheads="1"/>
          </p:cNvSpPr>
          <p:nvPr/>
        </p:nvSpPr>
        <p:spPr bwMode="auto">
          <a:xfrm>
            <a:off x="8459788" y="3176826"/>
            <a:ext cx="144462" cy="14287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8228" name="Rectangle 42"/>
          <p:cNvSpPr>
            <a:spLocks noChangeArrowheads="1"/>
          </p:cNvSpPr>
          <p:nvPr/>
        </p:nvSpPr>
        <p:spPr bwMode="auto">
          <a:xfrm>
            <a:off x="6875463" y="3103801"/>
            <a:ext cx="144462" cy="144463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8229" name="Rectangle 43"/>
          <p:cNvSpPr>
            <a:spLocks noChangeArrowheads="1"/>
          </p:cNvSpPr>
          <p:nvPr/>
        </p:nvSpPr>
        <p:spPr bwMode="auto">
          <a:xfrm>
            <a:off x="7739063" y="4688126"/>
            <a:ext cx="144462" cy="144463"/>
          </a:xfrm>
          <a:prstGeom prst="rect">
            <a:avLst/>
          </a:prstGeom>
          <a:solidFill>
            <a:srgbClr val="00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8230" name="Oval 44"/>
          <p:cNvSpPr>
            <a:spLocks noChangeArrowheads="1"/>
          </p:cNvSpPr>
          <p:nvPr/>
        </p:nvSpPr>
        <p:spPr bwMode="auto">
          <a:xfrm>
            <a:off x="6804025" y="2383076"/>
            <a:ext cx="2447925" cy="24495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8231" name="Line 45"/>
          <p:cNvSpPr>
            <a:spLocks noChangeShapeType="1"/>
          </p:cNvSpPr>
          <p:nvPr/>
        </p:nvSpPr>
        <p:spPr bwMode="auto">
          <a:xfrm flipH="1">
            <a:off x="7812088" y="3608626"/>
            <a:ext cx="287337" cy="1152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32" name="Line 46"/>
          <p:cNvSpPr>
            <a:spLocks noChangeShapeType="1"/>
          </p:cNvSpPr>
          <p:nvPr/>
        </p:nvSpPr>
        <p:spPr bwMode="auto">
          <a:xfrm flipV="1">
            <a:off x="8099425" y="3249851"/>
            <a:ext cx="431800" cy="358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33" name="Line 47"/>
          <p:cNvSpPr>
            <a:spLocks noChangeShapeType="1"/>
          </p:cNvSpPr>
          <p:nvPr/>
        </p:nvSpPr>
        <p:spPr bwMode="auto">
          <a:xfrm flipH="1" flipV="1">
            <a:off x="6946900" y="3176826"/>
            <a:ext cx="1152525" cy="431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6" name="Text Box 49"/>
          <p:cNvSpPr txBox="1">
            <a:spLocks noChangeArrowheads="1"/>
          </p:cNvSpPr>
          <p:nvPr/>
        </p:nvSpPr>
        <p:spPr bwMode="auto">
          <a:xfrm>
            <a:off x="468313" y="5105400"/>
            <a:ext cx="842486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 dirty="0">
                <a:latin typeface="Geneva"/>
              </a:rPr>
              <a:t>As soon as one good configuration is found, </a:t>
            </a:r>
          </a:p>
          <a:p>
            <a:pPr algn="ctr">
              <a:spcBef>
                <a:spcPct val="50000"/>
              </a:spcBef>
            </a:pPr>
            <a:r>
              <a:rPr lang="en-US" sz="2000" b="0" dirty="0">
                <a:latin typeface="Geneva"/>
              </a:rPr>
              <a:t>the value at the central pixel is assigned to the simulated node.</a:t>
            </a:r>
          </a:p>
        </p:txBody>
      </p:sp>
      <p:sp>
        <p:nvSpPr>
          <p:cNvPr id="47147" name="Text Box 50"/>
          <p:cNvSpPr txBox="1">
            <a:spLocks noChangeArrowheads="1"/>
          </p:cNvSpPr>
          <p:nvPr/>
        </p:nvSpPr>
        <p:spPr bwMode="auto">
          <a:xfrm>
            <a:off x="4778375" y="1735376"/>
            <a:ext cx="30083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002966"/>
                </a:solidFill>
                <a:latin typeface="Geneva"/>
              </a:rPr>
              <a:t>Training image</a:t>
            </a:r>
            <a:endParaRPr lang="en-US" sz="2000" b="1" dirty="0">
              <a:solidFill>
                <a:srgbClr val="002966"/>
              </a:solidFill>
              <a:latin typeface="Geneva"/>
            </a:endParaRPr>
          </a:p>
        </p:txBody>
      </p:sp>
      <p:sp>
        <p:nvSpPr>
          <p:cNvPr id="47148" name="Line 52"/>
          <p:cNvSpPr>
            <a:spLocks noChangeShapeType="1"/>
          </p:cNvSpPr>
          <p:nvPr/>
        </p:nvSpPr>
        <p:spPr bwMode="auto">
          <a:xfrm>
            <a:off x="4140200" y="3535601"/>
            <a:ext cx="576263" cy="0"/>
          </a:xfrm>
          <a:prstGeom prst="line">
            <a:avLst/>
          </a:prstGeom>
          <a:noFill/>
          <a:ln w="1270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41" name="Text Box 49"/>
          <p:cNvSpPr txBox="1">
            <a:spLocks noChangeArrowheads="1"/>
          </p:cNvSpPr>
          <p:nvPr/>
        </p:nvSpPr>
        <p:spPr bwMode="auto">
          <a:xfrm>
            <a:off x="7072313" y="3607039"/>
            <a:ext cx="18002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>
                <a:latin typeface="Arial" charset="0"/>
              </a:rPr>
              <a:t>Doesn’t match</a:t>
            </a:r>
            <a:endParaRPr lang="en-US" sz="1200" b="1" dirty="0">
              <a:latin typeface="Arial" charset="0"/>
            </a:endParaRPr>
          </a:p>
        </p:txBody>
      </p:sp>
      <p:sp>
        <p:nvSpPr>
          <p:cNvPr id="8242" name="Text Box 50"/>
          <p:cNvSpPr txBox="1">
            <a:spLocks noChangeArrowheads="1"/>
          </p:cNvSpPr>
          <p:nvPr/>
        </p:nvSpPr>
        <p:spPr bwMode="auto">
          <a:xfrm>
            <a:off x="7643813" y="2670414"/>
            <a:ext cx="18002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>
                <a:solidFill>
                  <a:srgbClr val="FFFF00"/>
                </a:solidFill>
                <a:latin typeface="Arial" charset="0"/>
              </a:rPr>
              <a:t>Matches !</a:t>
            </a:r>
            <a:endParaRPr lang="en-US" sz="1200" b="1" dirty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243" name="Text Box 51"/>
          <p:cNvSpPr txBox="1">
            <a:spLocks noChangeArrowheads="1"/>
          </p:cNvSpPr>
          <p:nvPr/>
        </p:nvSpPr>
        <p:spPr bwMode="auto">
          <a:xfrm>
            <a:off x="5715000" y="3462576"/>
            <a:ext cx="18002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>
                <a:solidFill>
                  <a:schemeClr val="bg1"/>
                </a:solidFill>
                <a:latin typeface="Arial" charset="0"/>
              </a:rPr>
              <a:t>Doesn’t match</a:t>
            </a:r>
            <a:endParaRPr lang="en-US" sz="12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244" name="Text Box 52"/>
          <p:cNvSpPr txBox="1">
            <a:spLocks noChangeArrowheads="1"/>
          </p:cNvSpPr>
          <p:nvPr/>
        </p:nvSpPr>
        <p:spPr bwMode="auto">
          <a:xfrm>
            <a:off x="2051050" y="3391139"/>
            <a:ext cx="18002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>
                <a:solidFill>
                  <a:srgbClr val="FF0000"/>
                </a:solidFill>
                <a:latin typeface="Arial" charset="0"/>
              </a:rPr>
              <a:t>Copy the value</a:t>
            </a:r>
            <a:endParaRPr lang="en-US" sz="1200" b="1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8245" name="Freeform 53"/>
          <p:cNvSpPr>
            <a:spLocks/>
          </p:cNvSpPr>
          <p:nvPr/>
        </p:nvSpPr>
        <p:spPr bwMode="auto">
          <a:xfrm>
            <a:off x="2051050" y="2605326"/>
            <a:ext cx="5872163" cy="785813"/>
          </a:xfrm>
          <a:custGeom>
            <a:avLst/>
            <a:gdLst>
              <a:gd name="T0" fmla="*/ 2147483647 w 3699"/>
              <a:gd name="T1" fmla="*/ 0 h 495"/>
              <a:gd name="T2" fmla="*/ 0 w 3699"/>
              <a:gd name="T3" fmla="*/ 2147483647 h 495"/>
              <a:gd name="T4" fmla="*/ 0 60000 65536"/>
              <a:gd name="T5" fmla="*/ 0 60000 65536"/>
              <a:gd name="T6" fmla="*/ 0 w 3699"/>
              <a:gd name="T7" fmla="*/ 0 h 495"/>
              <a:gd name="T8" fmla="*/ 3699 w 3699"/>
              <a:gd name="T9" fmla="*/ 495 h 49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99" h="495">
                <a:moveTo>
                  <a:pt x="3699" y="0"/>
                </a:moveTo>
                <a:lnTo>
                  <a:pt x="0" y="495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26" name="Rectangle 40"/>
          <p:cNvSpPr>
            <a:spLocks noChangeArrowheads="1"/>
          </p:cNvSpPr>
          <p:nvPr/>
        </p:nvSpPr>
        <p:spPr bwMode="auto">
          <a:xfrm>
            <a:off x="8027988" y="3537189"/>
            <a:ext cx="142875" cy="1428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8210" name="Rectangle 24"/>
          <p:cNvSpPr>
            <a:spLocks noChangeArrowheads="1"/>
          </p:cNvSpPr>
          <p:nvPr/>
        </p:nvSpPr>
        <p:spPr bwMode="auto">
          <a:xfrm>
            <a:off x="6083300" y="3321289"/>
            <a:ext cx="142875" cy="1428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8218" name="Rectangle 32"/>
          <p:cNvSpPr>
            <a:spLocks noChangeArrowheads="1"/>
          </p:cNvSpPr>
          <p:nvPr/>
        </p:nvSpPr>
        <p:spPr bwMode="auto">
          <a:xfrm>
            <a:off x="7920038" y="2529126"/>
            <a:ext cx="142875" cy="1428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1908175" y="3319701"/>
            <a:ext cx="142875" cy="1428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49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8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8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xit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7" dur="500"/>
                                        <p:tgtEl>
                                          <p:spTgt spid="8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8" presetClass="exit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0" dur="5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xit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3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8" presetClass="exit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6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8" presetClass="exit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9" dur="50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8" presetClass="exit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52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55" dur="500"/>
                                        <p:tgtEl>
                                          <p:spTgt spid="8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58" dur="500"/>
                                        <p:tgtEl>
                                          <p:spTgt spid="8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1" dur="500"/>
                                        <p:tgtEl>
                                          <p:spTgt spid="8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500"/>
                                        <p:tgtEl>
                                          <p:spTgt spid="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0" dur="500"/>
                                        <p:tgtEl>
                                          <p:spTgt spid="8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500"/>
                                        <p:tgtEl>
                                          <p:spTgt spid="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6" dur="500"/>
                                        <p:tgtEl>
                                          <p:spTgt spid="8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8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2" dur="500"/>
                                        <p:tgtEl>
                                          <p:spTgt spid="8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5" dur="500"/>
                                        <p:tgtEl>
                                          <p:spTgt spid="8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8" dur="500"/>
                                        <p:tgtEl>
                                          <p:spTgt spid="8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3" dur="500"/>
                                        <p:tgtEl>
                                          <p:spTgt spid="8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8" presetClass="exit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97" dur="500"/>
                                        <p:tgtEl>
                                          <p:spTgt spid="8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00" dur="500"/>
                                        <p:tgtEl>
                                          <p:spTgt spid="8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03" dur="500"/>
                                        <p:tgtEl>
                                          <p:spTgt spid="8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06" dur="500"/>
                                        <p:tgtEl>
                                          <p:spTgt spid="8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09" dur="500"/>
                                        <p:tgtEl>
                                          <p:spTgt spid="8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12" dur="500"/>
                                        <p:tgtEl>
                                          <p:spTgt spid="8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15" dur="500"/>
                                        <p:tgtEl>
                                          <p:spTgt spid="8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18" dur="500"/>
                                        <p:tgtEl>
                                          <p:spTgt spid="8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21" dur="500"/>
                                        <p:tgtEl>
                                          <p:spTgt spid="8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7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0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3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6" dur="500"/>
                                        <p:tgtEl>
                                          <p:spTgt spid="8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9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2" dur="500"/>
                                        <p:tgtEl>
                                          <p:spTgt spid="8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5" dur="500"/>
                                        <p:tgtEl>
                                          <p:spTgt spid="8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8" dur="500"/>
                                        <p:tgtEl>
                                          <p:spTgt spid="8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3" dur="500"/>
                                        <p:tgtEl>
                                          <p:spTgt spid="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500" fill="hold"/>
                                        <p:tgtEl>
                                          <p:spTgt spid="82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82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82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4" dur="500"/>
                                        <p:tgtEl>
                                          <p:spTgt spid="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3" dur="500"/>
                                        <p:tgtEl>
                                          <p:spTgt spid="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1" grpId="0" animBg="1"/>
      <p:bldP spid="8211" grpId="1" animBg="1"/>
      <p:bldP spid="8212" grpId="0" animBg="1"/>
      <p:bldP spid="8212" grpId="1" animBg="1"/>
      <p:bldP spid="8213" grpId="0" animBg="1"/>
      <p:bldP spid="8213" grpId="1" animBg="1"/>
      <p:bldP spid="8214" grpId="0" animBg="1"/>
      <p:bldP spid="8214" grpId="1" animBg="1"/>
      <p:bldP spid="8215" grpId="0" animBg="1"/>
      <p:bldP spid="8215" grpId="1" animBg="1"/>
      <p:bldP spid="8216" grpId="0" animBg="1"/>
      <p:bldP spid="8216" grpId="1" animBg="1"/>
      <p:bldP spid="8217" grpId="0" animBg="1"/>
      <p:bldP spid="8217" grpId="1" animBg="1"/>
      <p:bldP spid="8219" grpId="0" animBg="1"/>
      <p:bldP spid="8220" grpId="0" animBg="1"/>
      <p:bldP spid="8221" grpId="0" animBg="1"/>
      <p:bldP spid="8222" grpId="0" animBg="1"/>
      <p:bldP spid="8223" grpId="0" animBg="1"/>
      <p:bldP spid="8224" grpId="0" animBg="1"/>
      <p:bldP spid="8225" grpId="0" animBg="1"/>
      <p:bldP spid="8227" grpId="0" animBg="1"/>
      <p:bldP spid="8227" grpId="1" animBg="1"/>
      <p:bldP spid="8228" grpId="0" animBg="1"/>
      <p:bldP spid="8228" grpId="1" animBg="1"/>
      <p:bldP spid="8229" grpId="0" animBg="1"/>
      <p:bldP spid="8229" grpId="1" animBg="1"/>
      <p:bldP spid="8230" grpId="0" animBg="1"/>
      <p:bldP spid="8230" grpId="1" animBg="1"/>
      <p:bldP spid="8231" grpId="0" animBg="1"/>
      <p:bldP spid="8231" grpId="1" animBg="1"/>
      <p:bldP spid="8232" grpId="0" animBg="1"/>
      <p:bldP spid="8232" grpId="1" animBg="1"/>
      <p:bldP spid="8233" grpId="0" animBg="1"/>
      <p:bldP spid="8233" grpId="1" animBg="1"/>
      <p:bldP spid="8241" grpId="0"/>
      <p:bldP spid="8241" grpId="1"/>
      <p:bldP spid="8242" grpId="0"/>
      <p:bldP spid="8243" grpId="0"/>
      <p:bldP spid="8243" grpId="1"/>
      <p:bldP spid="8244" grpId="0"/>
      <p:bldP spid="8245" grpId="0" animBg="1"/>
      <p:bldP spid="8226" grpId="0" animBg="1"/>
      <p:bldP spid="8226" grpId="1" animBg="1"/>
      <p:bldP spid="8210" grpId="0" animBg="1"/>
      <p:bldP spid="8210" grpId="1" animBg="1"/>
      <p:bldP spid="8218" grpId="0" animBg="1"/>
    </p:bldLst>
  </p:timing>
</p:sld>
</file>

<file path=ppt/theme/theme1.xml><?xml version="1.0" encoding="utf-8"?>
<a:theme xmlns:a="http://schemas.openxmlformats.org/drawingml/2006/main" name="UNIL_GM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Verdana"/>
        <a:ea typeface="ヒラギノ角ゴ Pro W3"/>
        <a:cs typeface=""/>
      </a:majorFont>
      <a:minorFont>
        <a:latin typeface="Verdana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alt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alt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ヒラギノ角ゴ Pro W3" pitchFamily="1" charset="-128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NIL_GM" id="{439EB826-7178-4268-84A8-9E742D193A40}" vid="{770CAF99-9539-41FD-B0B1-B6E37B311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UNIL_GM</Template>
  <TotalTime>428</TotalTime>
  <Words>1145</Words>
  <Application>Microsoft Office PowerPoint</Application>
  <PresentationFormat>On-screen Show (4:3)</PresentationFormat>
  <Paragraphs>156</Paragraphs>
  <Slides>29</Slides>
  <Notes>8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Cambria Math</vt:lpstr>
      <vt:lpstr>Courier New</vt:lpstr>
      <vt:lpstr>Geneva</vt:lpstr>
      <vt:lpstr>Segoe UI</vt:lpstr>
      <vt:lpstr>Times</vt:lpstr>
      <vt:lpstr>Times New Roman</vt:lpstr>
      <vt:lpstr>Verdana</vt:lpstr>
      <vt:lpstr>UNIL_GM</vt:lpstr>
      <vt:lpstr>Equation</vt:lpstr>
      <vt:lpstr>A hands-on introduction to Multiple Point Statistics</vt:lpstr>
      <vt:lpstr>Context: dealing with data in geosciences</vt:lpstr>
      <vt:lpstr>Many problems in geosciences: Strong spatial variability+lots of data</vt:lpstr>
      <vt:lpstr>Some typical problems</vt:lpstr>
      <vt:lpstr>Interpolation with lots of information</vt:lpstr>
      <vt:lpstr>Training images in action</vt:lpstr>
      <vt:lpstr>Multiple-point geostatistics</vt:lpstr>
      <vt:lpstr>Pattern matching</vt:lpstr>
      <vt:lpstr>The DS algorithm (not use today)</vt:lpstr>
      <vt:lpstr>Sequential simulation</vt:lpstr>
      <vt:lpstr>Definition of the data event</vt:lpstr>
      <vt:lpstr>Can be used with continuous variable</vt:lpstr>
      <vt:lpstr>Extension to multiple variables</vt:lpstr>
      <vt:lpstr>The QS algorithm Used today - equivalent to DS but faster</vt:lpstr>
      <vt:lpstr>The QS algorithm</vt:lpstr>
      <vt:lpstr>Parameters</vt:lpstr>
      <vt:lpstr>Sensitivity to k and n</vt:lpstr>
      <vt:lpstr>Sensitivity to kernel</vt:lpstr>
      <vt:lpstr>Some case studies</vt:lpstr>
      <vt:lpstr>Satellite image gap-filling</vt:lpstr>
      <vt:lpstr>Application to  Landsat 7 SLC-off images</vt:lpstr>
      <vt:lpstr>Downscaling satellite imagery</vt:lpstr>
      <vt:lpstr>Time series simulation</vt:lpstr>
      <vt:lpstr>PowerPoint Presentation</vt:lpstr>
      <vt:lpstr>Statistics of simulations</vt:lpstr>
      <vt:lpstr>Properties of MPS simulations</vt:lpstr>
      <vt:lpstr>Conclusions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Gregoire</dc:creator>
  <cp:lastModifiedBy>Grégoire Mariéthoz</cp:lastModifiedBy>
  <cp:revision>1789</cp:revision>
  <dcterms:created xsi:type="dcterms:W3CDTF">2013-07-03T01:49:32Z</dcterms:created>
  <dcterms:modified xsi:type="dcterms:W3CDTF">2021-06-28T12:26:15Z</dcterms:modified>
</cp:coreProperties>
</file>